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66" r:id="rId6"/>
    <p:sldId id="267" r:id="rId7"/>
    <p:sldId id="269" r:id="rId8"/>
    <p:sldId id="270" r:id="rId9"/>
    <p:sldId id="262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4509" autoAdjust="0"/>
  </p:normalViewPr>
  <p:slideViewPr>
    <p:cSldViewPr snapToGrid="0">
      <p:cViewPr>
        <p:scale>
          <a:sx n="73" d="100"/>
          <a:sy n="73" d="100"/>
        </p:scale>
        <p:origin x="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F62D2-3E8A-46ED-B9CE-4680A906C784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FB5A3-B69C-4D23-9CDA-826E720DD4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5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5A3-B69C-4D23-9CDA-826E720DD4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5A3-B69C-4D23-9CDA-826E720DD4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1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5A3-B69C-4D23-9CDA-826E720DD4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6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5A3-B69C-4D23-9CDA-826E720DD4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6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FB5A3-B69C-4D23-9CDA-826E720DD4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1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3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11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6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3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1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0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0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7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87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F6B9-C17A-49EC-8939-6377C13AF90A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ACBD2-A931-4614-9C8B-A796DFDFB2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3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611" t="837" r="2014"/>
          <a:stretch/>
        </p:blipFill>
        <p:spPr>
          <a:xfrm>
            <a:off x="497817" y="1923491"/>
            <a:ext cx="5348318" cy="36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4912" r="6871" b="6900"/>
          <a:stretch/>
        </p:blipFill>
        <p:spPr>
          <a:xfrm>
            <a:off x="5862308" y="1923491"/>
            <a:ext cx="5624403" cy="36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5512" y="382385"/>
            <a:ext cx="11171763" cy="1897294"/>
          </a:xfrm>
        </p:spPr>
        <p:txBody>
          <a:bodyPr>
            <a:noAutofit/>
          </a:bodyPr>
          <a:lstStyle/>
          <a:p>
            <a:r>
              <a:rPr lang="es-MX" sz="4400" b="1" dirty="0" smtClean="0">
                <a:latin typeface="Century Gothic" panose="020B0502020202020204" pitchFamily="34" charset="0"/>
              </a:rPr>
              <a:t>Predicción </a:t>
            </a:r>
            <a:r>
              <a:rPr lang="es-MX" sz="4400" b="1" dirty="0">
                <a:latin typeface="Century Gothic" panose="020B0502020202020204" pitchFamily="34" charset="0"/>
              </a:rPr>
              <a:t>del riesgo </a:t>
            </a:r>
            <a:r>
              <a:rPr lang="es-MX" sz="4400" b="1" dirty="0" smtClean="0">
                <a:latin typeface="Century Gothic" panose="020B0502020202020204" pitchFamily="34" charset="0"/>
              </a:rPr>
              <a:t>a </a:t>
            </a:r>
            <a:r>
              <a:rPr lang="es-MX" sz="4400" b="1" dirty="0">
                <a:latin typeface="Century Gothic" panose="020B0502020202020204" pitchFamily="34" charset="0"/>
              </a:rPr>
              <a:t>padecer enfermedades </a:t>
            </a:r>
            <a:r>
              <a:rPr lang="es-MX" sz="4400" b="1" dirty="0" smtClean="0">
                <a:latin typeface="Century Gothic" panose="020B0502020202020204" pitchFamily="34" charset="0"/>
              </a:rPr>
              <a:t>coronarias</a:t>
            </a:r>
            <a:r>
              <a:rPr lang="es-MX" sz="4000" b="1" dirty="0" smtClean="0">
                <a:latin typeface="Century Gothic" panose="020B0502020202020204" pitchFamily="34" charset="0"/>
              </a:rPr>
              <a:t/>
            </a:r>
            <a:br>
              <a:rPr lang="es-MX" sz="4000" b="1" dirty="0" smtClean="0">
                <a:latin typeface="Century Gothic" panose="020B0502020202020204" pitchFamily="34" charset="0"/>
              </a:rPr>
            </a:br>
            <a:r>
              <a:rPr lang="es-MX" sz="2000" b="1" dirty="0" smtClean="0">
                <a:latin typeface="Century Gothic" panose="020B0502020202020204" pitchFamily="34" charset="0"/>
              </a:rPr>
              <a:t>- Modelos </a:t>
            </a:r>
            <a:r>
              <a:rPr lang="es-MX" sz="2000" b="1" dirty="0">
                <a:latin typeface="Century Gothic" panose="020B0502020202020204" pitchFamily="34" charset="0"/>
              </a:rPr>
              <a:t>de aprendizaje </a:t>
            </a:r>
            <a:r>
              <a:rPr lang="es-MX" sz="2000" b="1" dirty="0" smtClean="0">
                <a:latin typeface="Century Gothic" panose="020B0502020202020204" pitchFamily="34" charset="0"/>
              </a:rPr>
              <a:t>automático con </a:t>
            </a:r>
            <a:r>
              <a:rPr lang="es-MX" sz="2000" b="1" dirty="0">
                <a:latin typeface="Century Gothic" panose="020B0502020202020204" pitchFamily="34" charset="0"/>
              </a:rPr>
              <a:t>datos </a:t>
            </a:r>
            <a:r>
              <a:rPr lang="es-MX" sz="2000" b="1" dirty="0" smtClean="0">
                <a:latin typeface="Century Gothic" panose="020B0502020202020204" pitchFamily="34" charset="0"/>
              </a:rPr>
              <a:t>clínicos -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687878" y="5622634"/>
            <a:ext cx="3693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b="1" dirty="0" smtClean="0">
                <a:latin typeface="Century Gothic" panose="020B0502020202020204" pitchFamily="34" charset="0"/>
              </a:rPr>
              <a:t>Data </a:t>
            </a:r>
            <a:r>
              <a:rPr lang="es-AR" b="1" dirty="0" err="1" smtClean="0">
                <a:latin typeface="Century Gothic" panose="020B0502020202020204" pitchFamily="34" charset="0"/>
              </a:rPr>
              <a:t>Science</a:t>
            </a:r>
            <a:r>
              <a:rPr lang="es-AR" b="1" dirty="0" smtClean="0">
                <a:latin typeface="Century Gothic" panose="020B0502020202020204" pitchFamily="34" charset="0"/>
              </a:rPr>
              <a:t> – Comisión 42390</a:t>
            </a:r>
          </a:p>
          <a:p>
            <a:pPr algn="ctr"/>
            <a:r>
              <a:rPr lang="es-AR" b="1" dirty="0">
                <a:latin typeface="Century Gothic" panose="020B0502020202020204" pitchFamily="34" charset="0"/>
              </a:rPr>
              <a:t>Camila Müller</a:t>
            </a:r>
          </a:p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11" y="5550385"/>
            <a:ext cx="180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5- Actividades en desarrollo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888684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MX" dirty="0" smtClean="0">
                <a:latin typeface="Century Gothic" panose="020B0502020202020204" pitchFamily="34" charset="0"/>
              </a:rPr>
              <a:t>Elección </a:t>
            </a:r>
            <a:r>
              <a:rPr lang="es-MX" b="1" dirty="0">
                <a:latin typeface="Century Gothic" panose="020B0502020202020204" pitchFamily="34" charset="0"/>
              </a:rPr>
              <a:t>técnicas de predicción </a:t>
            </a:r>
            <a:r>
              <a:rPr lang="es-MX" dirty="0">
                <a:latin typeface="Century Gothic" panose="020B0502020202020204" pitchFamily="34" charset="0"/>
              </a:rPr>
              <a:t>adecuadas para el caso de estudio</a:t>
            </a:r>
            <a:r>
              <a:rPr lang="es-MX" dirty="0" smtClean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MX" b="1" dirty="0">
                <a:latin typeface="Century Gothic" panose="020B0502020202020204" pitchFamily="34" charset="0"/>
              </a:rPr>
              <a:t>Entrenamiento</a:t>
            </a:r>
            <a:r>
              <a:rPr lang="es-MX" dirty="0">
                <a:latin typeface="Century Gothic" panose="020B0502020202020204" pitchFamily="34" charset="0"/>
              </a:rPr>
              <a:t> de los modelos, buscando la combinación de parámetros que produce el mejor desempeño predictivo</a:t>
            </a:r>
            <a:r>
              <a:rPr lang="es-MX" dirty="0" smtClean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MX" b="1" dirty="0">
                <a:latin typeface="Century Gothic" panose="020B0502020202020204" pitchFamily="34" charset="0"/>
              </a:rPr>
              <a:t>Evaluación</a:t>
            </a:r>
            <a:r>
              <a:rPr lang="es-MX" dirty="0">
                <a:latin typeface="Century Gothic" panose="020B0502020202020204" pitchFamily="34" charset="0"/>
              </a:rPr>
              <a:t> de los modelos implementados utilizando diferentes métricas de desempeño.</a:t>
            </a:r>
          </a:p>
          <a:p>
            <a:pPr>
              <a:lnSpc>
                <a:spcPct val="150000"/>
              </a:lnSpc>
            </a:pPr>
            <a:endParaRPr lang="es-MX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MX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799" y="1458000"/>
            <a:ext cx="6324201" cy="5400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flipH="1">
            <a:off x="1043106" y="1690688"/>
            <a:ext cx="8694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600" dirty="0" smtClean="0">
                <a:latin typeface="Century Gothic" panose="020B0502020202020204" pitchFamily="34" charset="0"/>
              </a:rPr>
              <a:t>1- Problemática</a:t>
            </a:r>
          </a:p>
          <a:p>
            <a:pPr>
              <a:lnSpc>
                <a:spcPct val="150000"/>
              </a:lnSpc>
            </a:pPr>
            <a:r>
              <a:rPr lang="es-AR" sz="3600" dirty="0" smtClean="0">
                <a:latin typeface="Century Gothic" panose="020B0502020202020204" pitchFamily="34" charset="0"/>
              </a:rPr>
              <a:t>2- Contexto comercial</a:t>
            </a:r>
          </a:p>
          <a:p>
            <a:pPr>
              <a:lnSpc>
                <a:spcPct val="150000"/>
              </a:lnSpc>
            </a:pPr>
            <a:r>
              <a:rPr lang="es-AR" sz="3600" dirty="0" smtClean="0">
                <a:latin typeface="Century Gothic" panose="020B0502020202020204" pitchFamily="34" charset="0"/>
              </a:rPr>
              <a:t>3- Análisis exploratorio de los datos</a:t>
            </a:r>
          </a:p>
          <a:p>
            <a:pPr>
              <a:lnSpc>
                <a:spcPct val="150000"/>
              </a:lnSpc>
            </a:pPr>
            <a:r>
              <a:rPr lang="es-AR" sz="3600" dirty="0" smtClean="0">
                <a:latin typeface="Century Gothic" panose="020B0502020202020204" pitchFamily="34" charset="0"/>
              </a:rPr>
              <a:t>4- Conclusiones</a:t>
            </a:r>
          </a:p>
          <a:p>
            <a:pPr>
              <a:lnSpc>
                <a:spcPct val="150000"/>
              </a:lnSpc>
            </a:pPr>
            <a:r>
              <a:rPr lang="es-AR" sz="3600" dirty="0" smtClean="0">
                <a:latin typeface="Century Gothic" panose="020B0502020202020204" pitchFamily="34" charset="0"/>
              </a:rPr>
              <a:t>5- Actividades en desarrollo</a:t>
            </a:r>
          </a:p>
          <a:p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864326" y="534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b="1" dirty="0">
                <a:latin typeface="Century Gothic" panose="020B0502020202020204" pitchFamily="34" charset="0"/>
              </a:rPr>
              <a:t>Índice </a:t>
            </a:r>
            <a:r>
              <a:rPr lang="es-AR" b="1" dirty="0" smtClean="0">
                <a:latin typeface="Century Gothic" panose="020B0502020202020204" pitchFamily="34" charset="0"/>
              </a:rPr>
              <a:t>de contenidos 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54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88" b="95697" l="3700" r="83485">
                        <a14:foregroundMark x1="68794" y1="65394" x2="68794" y2="65394"/>
                        <a14:foregroundMark x1="71689" y1="72242" x2="71689" y2="72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2" t="18182" r="15834" b="3757"/>
          <a:stretch/>
        </p:blipFill>
        <p:spPr>
          <a:xfrm>
            <a:off x="7999454" y="3374967"/>
            <a:ext cx="4192546" cy="36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552" b="98120" l="0" r="98806">
                        <a14:foregroundMark x1="73936" y1="63675" x2="73936" y2="63675"/>
                        <a14:foregroundMark x1="81412" y1="73620" x2="81412" y2="73620"/>
                        <a14:foregroundMark x1="85670" y1="76956" x2="85670" y2="769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82"/>
          <a:stretch/>
        </p:blipFill>
        <p:spPr>
          <a:xfrm>
            <a:off x="149628" y="157951"/>
            <a:ext cx="5620019" cy="4320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9628" y="157951"/>
            <a:ext cx="12042372" cy="6974369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1- Problemática 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0030" y="1825625"/>
            <a:ext cx="11590020" cy="46749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AR" dirty="0" smtClean="0">
                <a:latin typeface="Century Gothic" panose="020B0502020202020204" pitchFamily="34" charset="0"/>
              </a:rPr>
              <a:t>                                                         </a:t>
            </a:r>
            <a:r>
              <a:rPr lang="es-AR" sz="3400" b="1" dirty="0" smtClean="0">
                <a:latin typeface="Century Gothic" panose="020B0502020202020204" pitchFamily="34" charset="0"/>
              </a:rPr>
              <a:t>Enfermedades</a:t>
            </a:r>
            <a:r>
              <a:rPr lang="es-AR" sz="3400" dirty="0" smtClean="0">
                <a:latin typeface="Century Gothic" panose="020B0502020202020204" pitchFamily="34" charset="0"/>
              </a:rPr>
              <a:t>                  Principales causas de</a:t>
            </a:r>
          </a:p>
          <a:p>
            <a:pPr marL="0" indent="0">
              <a:buNone/>
            </a:pPr>
            <a:r>
              <a:rPr lang="es-AR" sz="3400" dirty="0" smtClean="0">
                <a:latin typeface="Century Gothic" panose="020B0502020202020204" pitchFamily="34" charset="0"/>
              </a:rPr>
              <a:t>                                               </a:t>
            </a:r>
            <a:r>
              <a:rPr lang="es-AR" sz="3400" b="1" dirty="0" smtClean="0">
                <a:latin typeface="Century Gothic" panose="020B0502020202020204" pitchFamily="34" charset="0"/>
              </a:rPr>
              <a:t>cardiovasculares</a:t>
            </a:r>
            <a:r>
              <a:rPr lang="es-AR" sz="3400" dirty="0" smtClean="0">
                <a:latin typeface="Century Gothic" panose="020B0502020202020204" pitchFamily="34" charset="0"/>
              </a:rPr>
              <a:t>              muerte a nivel mundial</a:t>
            </a:r>
            <a:r>
              <a:rPr lang="es-AR" sz="3400" baseline="30000" dirty="0" smtClean="0">
                <a:latin typeface="Century Gothic" panose="020B0502020202020204" pitchFamily="34" charset="0"/>
              </a:rPr>
              <a:t>[1]</a:t>
            </a:r>
          </a:p>
          <a:p>
            <a:pPr marL="0" indent="0">
              <a:buNone/>
            </a:pPr>
            <a:endParaRPr lang="es-AR" baseline="30000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AR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AR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MX" sz="3400" dirty="0" smtClean="0">
                <a:latin typeface="Century Gothic" panose="020B0502020202020204" pitchFamily="34" charset="0"/>
              </a:rPr>
              <a:t>Afectan </a:t>
            </a:r>
            <a:r>
              <a:rPr lang="es-MX" sz="3400" dirty="0">
                <a:latin typeface="Century Gothic" panose="020B0502020202020204" pitchFamily="34" charset="0"/>
              </a:rPr>
              <a:t>al </a:t>
            </a:r>
            <a:r>
              <a:rPr lang="es-MX" sz="3400" dirty="0" smtClean="0">
                <a:latin typeface="Century Gothic" panose="020B0502020202020204" pitchFamily="34" charset="0"/>
              </a:rPr>
              <a:t>corazón y </a:t>
            </a:r>
            <a:r>
              <a:rPr lang="es-MX" sz="3400" dirty="0">
                <a:latin typeface="Century Gothic" panose="020B0502020202020204" pitchFamily="34" charset="0"/>
              </a:rPr>
              <a:t>a todas las </a:t>
            </a:r>
            <a:r>
              <a:rPr lang="es-MX" sz="3400" dirty="0" smtClean="0">
                <a:latin typeface="Century Gothic" panose="020B0502020202020204" pitchFamily="34" charset="0"/>
              </a:rPr>
              <a:t>arterias </a:t>
            </a:r>
          </a:p>
          <a:p>
            <a:pPr marL="0" indent="0">
              <a:buNone/>
            </a:pPr>
            <a:r>
              <a:rPr lang="es-MX" sz="3400" dirty="0">
                <a:latin typeface="Century Gothic" panose="020B0502020202020204" pitchFamily="34" charset="0"/>
              </a:rPr>
              <a:t> </a:t>
            </a:r>
            <a:r>
              <a:rPr lang="es-MX" sz="3400" dirty="0" smtClean="0">
                <a:latin typeface="Century Gothic" panose="020B0502020202020204" pitchFamily="34" charset="0"/>
              </a:rPr>
              <a:t>                                       limitando la irrigación sanguínea</a:t>
            </a:r>
          </a:p>
          <a:p>
            <a:pPr marL="0" indent="0">
              <a:buNone/>
            </a:pPr>
            <a:endParaRPr lang="es-MX" dirty="0" smtClean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MX" dirty="0" smtClean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MX" sz="3400" dirty="0" smtClean="0">
                <a:latin typeface="Century Gothic" panose="020B0502020202020204" pitchFamily="34" charset="0"/>
              </a:rPr>
              <a:t>Largo </a:t>
            </a:r>
            <a:r>
              <a:rPr lang="es-MX" sz="3400" dirty="0">
                <a:latin typeface="Century Gothic" panose="020B0502020202020204" pitchFamily="34" charset="0"/>
              </a:rPr>
              <a:t>período de tiempo </a:t>
            </a:r>
            <a:r>
              <a:rPr lang="es-MX" sz="3400" dirty="0" smtClean="0">
                <a:latin typeface="Century Gothic" panose="020B0502020202020204" pitchFamily="34" charset="0"/>
              </a:rPr>
              <a:t>sin presentar </a:t>
            </a:r>
            <a:r>
              <a:rPr lang="es-MX" sz="3400" dirty="0" smtClean="0">
                <a:latin typeface="Century Gothic" panose="020B0502020202020204" pitchFamily="34" charset="0"/>
              </a:rPr>
              <a:t>síntomas</a:t>
            </a:r>
            <a:endParaRPr lang="es-MX" sz="3400" dirty="0" smtClean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MX" sz="3400" dirty="0" smtClean="0">
                <a:latin typeface="Century Gothic" panose="020B0502020202020204" pitchFamily="34" charset="0"/>
              </a:rPr>
              <a:t>Cuando </a:t>
            </a:r>
            <a:r>
              <a:rPr lang="es-MX" sz="3400" dirty="0">
                <a:latin typeface="Century Gothic" panose="020B0502020202020204" pitchFamily="34" charset="0"/>
              </a:rPr>
              <a:t>se vuelven sintomáticas, lo hacen </a:t>
            </a:r>
            <a:r>
              <a:rPr lang="es-MX" sz="3400" dirty="0" smtClean="0">
                <a:latin typeface="Century Gothic" panose="020B0502020202020204" pitchFamily="34" charset="0"/>
              </a:rPr>
              <a:t>a </a:t>
            </a:r>
            <a:r>
              <a:rPr lang="es-MX" sz="3400" dirty="0">
                <a:latin typeface="Century Gothic" panose="020B0502020202020204" pitchFamily="34" charset="0"/>
              </a:rPr>
              <a:t>través de </a:t>
            </a:r>
            <a:endParaRPr lang="es-MX" sz="3400" dirty="0" smtClean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MX" sz="3400" dirty="0" smtClean="0">
                <a:latin typeface="Century Gothic" panose="020B0502020202020204" pitchFamily="34" charset="0"/>
              </a:rPr>
              <a:t>un </a:t>
            </a:r>
            <a:r>
              <a:rPr lang="es-MX" sz="3400" b="1" dirty="0" smtClean="0">
                <a:latin typeface="Century Gothic" panose="020B0502020202020204" pitchFamily="34" charset="0"/>
              </a:rPr>
              <a:t>infarto </a:t>
            </a:r>
            <a:r>
              <a:rPr lang="es-MX" sz="3400" b="1" dirty="0">
                <a:latin typeface="Century Gothic" panose="020B0502020202020204" pitchFamily="34" charset="0"/>
              </a:rPr>
              <a:t>cardíaco </a:t>
            </a:r>
            <a:r>
              <a:rPr lang="es-MX" sz="3400" dirty="0">
                <a:latin typeface="Century Gothic" panose="020B0502020202020204" pitchFamily="34" charset="0"/>
              </a:rPr>
              <a:t>(IAM) o </a:t>
            </a:r>
            <a:r>
              <a:rPr lang="es-MX" sz="3400" b="1" dirty="0" smtClean="0">
                <a:latin typeface="Century Gothic" panose="020B0502020202020204" pitchFamily="34" charset="0"/>
              </a:rPr>
              <a:t>accidente </a:t>
            </a:r>
            <a:r>
              <a:rPr lang="es-MX" sz="3400" b="1" dirty="0">
                <a:latin typeface="Century Gothic" panose="020B0502020202020204" pitchFamily="34" charset="0"/>
              </a:rPr>
              <a:t>cerebrovascular </a:t>
            </a:r>
            <a:r>
              <a:rPr lang="es-MX" sz="3400" dirty="0">
                <a:latin typeface="Century Gothic" panose="020B0502020202020204" pitchFamily="34" charset="0"/>
              </a:rPr>
              <a:t>(ACV)</a:t>
            </a:r>
            <a:endParaRPr lang="en-US" sz="3400" dirty="0">
              <a:latin typeface="Century Gothic" panose="020B0502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38200" y="6550223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aseline="30000" dirty="0" smtClean="0">
                <a:latin typeface="Century Gothic" panose="020B0502020202020204" pitchFamily="34" charset="0"/>
              </a:rPr>
              <a:t>[1] </a:t>
            </a:r>
            <a:r>
              <a:rPr lang="es-AR" sz="1400" dirty="0" smtClean="0">
                <a:latin typeface="Century Gothic" panose="020B0502020202020204" pitchFamily="34" charset="0"/>
              </a:rPr>
              <a:t>Fuente: OMS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7" name="Flecha derecha 6"/>
          <p:cNvSpPr/>
          <p:nvPr/>
        </p:nvSpPr>
        <p:spPr>
          <a:xfrm>
            <a:off x="7242466" y="2038696"/>
            <a:ext cx="576349" cy="25639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35" y="1530022"/>
            <a:ext cx="5497479" cy="5148000"/>
          </a:xfrm>
          <a:prstGeom prst="rect">
            <a:avLst/>
          </a:prstGeom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0080" y="1076474"/>
            <a:ext cx="11189970" cy="2018479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MX" sz="2000" b="1" dirty="0" smtClean="0">
                <a:latin typeface="Century Gothic" panose="020B0502020202020204" pitchFamily="34" charset="0"/>
              </a:rPr>
              <a:t>Exploración</a:t>
            </a:r>
            <a:r>
              <a:rPr lang="es-MX" sz="2000" dirty="0" smtClean="0">
                <a:latin typeface="Century Gothic" panose="020B0502020202020204" pitchFamily="34" charset="0"/>
              </a:rPr>
              <a:t> del </a:t>
            </a:r>
            <a:r>
              <a:rPr lang="es-MX" sz="2000" dirty="0">
                <a:latin typeface="Century Gothic" panose="020B0502020202020204" pitchFamily="34" charset="0"/>
              </a:rPr>
              <a:t>conjunto de datos </a:t>
            </a:r>
            <a:r>
              <a:rPr lang="es-MX" sz="2000" dirty="0" smtClean="0">
                <a:latin typeface="Century Gothic" panose="020B0502020202020204" pitchFamily="34" charset="0"/>
              </a:rPr>
              <a:t>clínicos y desarrollo de </a:t>
            </a:r>
            <a:r>
              <a:rPr lang="es-MX" sz="2000" dirty="0">
                <a:latin typeface="Century Gothic" panose="020B0502020202020204" pitchFamily="34" charset="0"/>
              </a:rPr>
              <a:t>un </a:t>
            </a:r>
            <a:r>
              <a:rPr lang="es-MX" sz="2000" b="1" dirty="0">
                <a:latin typeface="Century Gothic" panose="020B0502020202020204" pitchFamily="34" charset="0"/>
              </a:rPr>
              <a:t>modelo </a:t>
            </a:r>
            <a:r>
              <a:rPr lang="es-MX" sz="2000" b="1" dirty="0" smtClean="0">
                <a:latin typeface="Century Gothic" panose="020B0502020202020204" pitchFamily="34" charset="0"/>
              </a:rPr>
              <a:t>de aprendizaje automático</a:t>
            </a:r>
            <a:r>
              <a:rPr lang="es-MX" sz="2000" dirty="0" smtClean="0">
                <a:latin typeface="Century Gothic" panose="020B0502020202020204" pitchFamily="34" charset="0"/>
              </a:rPr>
              <a:t> para la </a:t>
            </a:r>
            <a:r>
              <a:rPr lang="es-MX" sz="2000" dirty="0">
                <a:latin typeface="Century Gothic" panose="020B0502020202020204" pitchFamily="34" charset="0"/>
              </a:rPr>
              <a:t>predicción de riesgo de enfermedades </a:t>
            </a:r>
            <a:r>
              <a:rPr lang="es-MX" sz="2000" dirty="0" smtClean="0">
                <a:latin typeface="Century Gothic" panose="020B0502020202020204" pitchFamily="34" charset="0"/>
              </a:rPr>
              <a:t>coronarias (CHD) destinado a </a:t>
            </a:r>
            <a:r>
              <a:rPr lang="es-MX" sz="2000" b="1" dirty="0" smtClean="0">
                <a:latin typeface="Century Gothic" panose="020B0502020202020204" pitchFamily="34" charset="0"/>
              </a:rPr>
              <a:t>autoridades </a:t>
            </a:r>
            <a:r>
              <a:rPr lang="es-MX" sz="2000" b="1" dirty="0">
                <a:latin typeface="Century Gothic" panose="020B0502020202020204" pitchFamily="34" charset="0"/>
              </a:rPr>
              <a:t>y profesionales de la </a:t>
            </a:r>
            <a:r>
              <a:rPr lang="es-MX" sz="2000" b="1" dirty="0" smtClean="0">
                <a:latin typeface="Century Gothic" panose="020B0502020202020204" pitchFamily="34" charset="0"/>
              </a:rPr>
              <a:t>salud</a:t>
            </a:r>
            <a:r>
              <a:rPr lang="es-MX" sz="2000" dirty="0" smtClean="0">
                <a:latin typeface="Century Gothic" panose="020B0502020202020204" pitchFamily="34" charset="0"/>
              </a:rPr>
              <a:t>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7240" y="2796594"/>
            <a:ext cx="11189970" cy="3709094"/>
          </a:xfrm>
          <a:solidFill>
            <a:schemeClr val="bg1">
              <a:alpha val="50000"/>
            </a:schemeClr>
          </a:solidFill>
        </p:spPr>
        <p:txBody>
          <a:bodyPr numCol="1"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sz="2200" dirty="0" smtClean="0">
                <a:latin typeface="Century Gothic" panose="020B0502020202020204" pitchFamily="34" charset="0"/>
              </a:rPr>
              <a:t>Permite:</a:t>
            </a:r>
          </a:p>
          <a:p>
            <a:pPr lvl="1" algn="just">
              <a:lnSpc>
                <a:spcPct val="150000"/>
              </a:lnSpc>
            </a:pPr>
            <a:r>
              <a:rPr lang="es-MX" sz="2200" dirty="0" smtClean="0">
                <a:latin typeface="Century Gothic" panose="020B0502020202020204" pitchFamily="34" charset="0"/>
              </a:rPr>
              <a:t>Tomar</a:t>
            </a:r>
            <a:r>
              <a:rPr lang="es-MX" sz="2200" b="1" dirty="0" smtClean="0">
                <a:latin typeface="Century Gothic" panose="020B0502020202020204" pitchFamily="34" charset="0"/>
              </a:rPr>
              <a:t> </a:t>
            </a:r>
            <a:r>
              <a:rPr lang="es-MX" sz="2200" b="1" dirty="0">
                <a:latin typeface="Century Gothic" panose="020B0502020202020204" pitchFamily="34" charset="0"/>
              </a:rPr>
              <a:t>medidas preventivas tempranas </a:t>
            </a:r>
            <a:endParaRPr lang="es-MX" sz="2200" dirty="0" smtClean="0">
              <a:latin typeface="Century Gothic" panose="020B0502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MX" sz="2200" b="1" dirty="0" smtClean="0">
                <a:latin typeface="Century Gothic" panose="020B0502020202020204" pitchFamily="34" charset="0"/>
              </a:rPr>
              <a:t>Mejorar </a:t>
            </a:r>
            <a:r>
              <a:rPr lang="es-MX" sz="2200" b="1" dirty="0">
                <a:latin typeface="Century Gothic" panose="020B0502020202020204" pitchFamily="34" charset="0"/>
              </a:rPr>
              <a:t>la salud </a:t>
            </a:r>
            <a:r>
              <a:rPr lang="es-MX" sz="2200" dirty="0">
                <a:latin typeface="Century Gothic" panose="020B0502020202020204" pitchFamily="34" charset="0"/>
              </a:rPr>
              <a:t>del </a:t>
            </a:r>
            <a:r>
              <a:rPr lang="es-MX" sz="2200" dirty="0" smtClean="0">
                <a:latin typeface="Century Gothic" panose="020B0502020202020204" pitchFamily="34" charset="0"/>
              </a:rPr>
              <a:t>paciente</a:t>
            </a:r>
          </a:p>
          <a:p>
            <a:pPr lvl="1" algn="just">
              <a:lnSpc>
                <a:spcPct val="150000"/>
              </a:lnSpc>
            </a:pPr>
            <a:r>
              <a:rPr lang="es-MX" sz="2200" b="1" dirty="0" smtClean="0">
                <a:latin typeface="Century Gothic" panose="020B0502020202020204" pitchFamily="34" charset="0"/>
              </a:rPr>
              <a:t>Reducir </a:t>
            </a:r>
            <a:r>
              <a:rPr lang="es-MX" sz="2200" b="1" dirty="0">
                <a:latin typeface="Century Gothic" panose="020B0502020202020204" pitchFamily="34" charset="0"/>
              </a:rPr>
              <a:t>el impacto </a:t>
            </a:r>
            <a:r>
              <a:rPr lang="es-MX" sz="2200" dirty="0">
                <a:latin typeface="Century Gothic" panose="020B0502020202020204" pitchFamily="34" charset="0"/>
              </a:rPr>
              <a:t>de estas </a:t>
            </a:r>
            <a:r>
              <a:rPr lang="es-MX" sz="2200" dirty="0" smtClean="0">
                <a:latin typeface="Century Gothic" panose="020B0502020202020204" pitchFamily="34" charset="0"/>
              </a:rPr>
              <a:t>enfermedades</a:t>
            </a:r>
            <a:endParaRPr lang="es-MX" sz="2200" dirty="0" smtClean="0">
              <a:latin typeface="Century Gothic" panose="020B0502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MX" sz="2200" dirty="0" smtClean="0">
                <a:latin typeface="Century Gothic" panose="020B0502020202020204" pitchFamily="34" charset="0"/>
              </a:rPr>
              <a:t>Diseñar</a:t>
            </a:r>
            <a:r>
              <a:rPr lang="es-MX" sz="2200" b="1" dirty="0" smtClean="0">
                <a:latin typeface="Century Gothic" panose="020B0502020202020204" pitchFamily="34" charset="0"/>
              </a:rPr>
              <a:t> </a:t>
            </a:r>
            <a:r>
              <a:rPr lang="es-MX" sz="2200" b="1" dirty="0">
                <a:latin typeface="Century Gothic" panose="020B0502020202020204" pitchFamily="34" charset="0"/>
              </a:rPr>
              <a:t>estrategias de prevención y educación </a:t>
            </a:r>
            <a:r>
              <a:rPr lang="es-MX" sz="2200" dirty="0">
                <a:latin typeface="Century Gothic" panose="020B0502020202020204" pitchFamily="34" charset="0"/>
              </a:rPr>
              <a:t>dirigidas </a:t>
            </a:r>
            <a:r>
              <a:rPr lang="es-MX" sz="2200" dirty="0" smtClean="0">
                <a:latin typeface="Century Gothic" panose="020B0502020202020204" pitchFamily="34" charset="0"/>
              </a:rPr>
              <a:t>a </a:t>
            </a:r>
            <a:r>
              <a:rPr lang="es-MX" sz="2200" dirty="0">
                <a:latin typeface="Century Gothic" panose="020B0502020202020204" pitchFamily="34" charset="0"/>
              </a:rPr>
              <a:t>grupos </a:t>
            </a:r>
            <a:r>
              <a:rPr lang="es-MX" sz="2200" dirty="0" smtClean="0">
                <a:latin typeface="Century Gothic" panose="020B0502020202020204" pitchFamily="34" charset="0"/>
              </a:rPr>
              <a:t>de población con mayor riesgo</a:t>
            </a:r>
          </a:p>
          <a:p>
            <a:pPr lvl="1" algn="just">
              <a:lnSpc>
                <a:spcPct val="150000"/>
              </a:lnSpc>
            </a:pPr>
            <a:r>
              <a:rPr lang="es-MX" sz="2200" b="1" dirty="0" smtClean="0">
                <a:latin typeface="Century Gothic" panose="020B0502020202020204" pitchFamily="34" charset="0"/>
              </a:rPr>
              <a:t>Reducir </a:t>
            </a:r>
            <a:r>
              <a:rPr lang="es-MX" sz="2200" b="1" dirty="0">
                <a:latin typeface="Century Gothic" panose="020B0502020202020204" pitchFamily="34" charset="0"/>
              </a:rPr>
              <a:t>la incidencia </a:t>
            </a:r>
            <a:r>
              <a:rPr lang="es-MX" sz="2200" dirty="0">
                <a:latin typeface="Century Gothic" panose="020B0502020202020204" pitchFamily="34" charset="0"/>
              </a:rPr>
              <a:t>de estas enfermedades </a:t>
            </a:r>
            <a:r>
              <a:rPr lang="es-MX" sz="2200" b="1" dirty="0" smtClean="0">
                <a:latin typeface="Century Gothic" panose="020B0502020202020204" pitchFamily="34" charset="0"/>
              </a:rPr>
              <a:t>y </a:t>
            </a:r>
            <a:r>
              <a:rPr lang="es-MX" sz="2200" b="1" dirty="0">
                <a:latin typeface="Century Gothic" panose="020B0502020202020204" pitchFamily="34" charset="0"/>
              </a:rPr>
              <a:t>los costos </a:t>
            </a:r>
            <a:r>
              <a:rPr lang="es-MX" sz="2200" dirty="0">
                <a:latin typeface="Century Gothic" panose="020B0502020202020204" pitchFamily="34" charset="0"/>
              </a:rPr>
              <a:t>asociados con el tratamiento de enfermedades </a:t>
            </a:r>
            <a:r>
              <a:rPr lang="es-MX" sz="2200" dirty="0" smtClean="0">
                <a:latin typeface="Century Gothic" panose="020B0502020202020204" pitchFamily="34" charset="0"/>
              </a:rPr>
              <a:t>avanzadas</a:t>
            </a:r>
            <a:endParaRPr lang="es-MX" sz="2200" dirty="0">
              <a:latin typeface="Century Gothic" panose="020B0502020202020204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s-MX" sz="2200" dirty="0" smtClean="0">
                <a:latin typeface="Century Gothic" panose="020B0502020202020204" pitchFamily="34" charset="0"/>
              </a:rPr>
              <a:t>Mejorar la comprensión de la </a:t>
            </a:r>
            <a:r>
              <a:rPr lang="es-MX" sz="2200" dirty="0">
                <a:latin typeface="Century Gothic" panose="020B0502020202020204" pitchFamily="34" charset="0"/>
              </a:rPr>
              <a:t>relación entre </a:t>
            </a:r>
            <a:r>
              <a:rPr lang="es-MX" sz="2200" dirty="0" smtClean="0">
                <a:latin typeface="Century Gothic" panose="020B0502020202020204" pitchFamily="34" charset="0"/>
              </a:rPr>
              <a:t>los </a:t>
            </a:r>
            <a:r>
              <a:rPr lang="es-MX" sz="2200" dirty="0">
                <a:latin typeface="Century Gothic" panose="020B0502020202020204" pitchFamily="34" charset="0"/>
              </a:rPr>
              <a:t>factores de riesgo y el desarrollo de enfermedades </a:t>
            </a:r>
            <a:r>
              <a:rPr lang="es-MX" sz="2200" dirty="0" smtClean="0">
                <a:latin typeface="Century Gothic" panose="020B0502020202020204" pitchFamily="34" charset="0"/>
              </a:rPr>
              <a:t>coronarias para desarrollar </a:t>
            </a:r>
            <a:r>
              <a:rPr lang="es-MX" sz="2200" b="1" dirty="0">
                <a:latin typeface="Century Gothic" panose="020B0502020202020204" pitchFamily="34" charset="0"/>
              </a:rPr>
              <a:t>nuevas estrategias de prevención y tratamiento</a:t>
            </a:r>
            <a:r>
              <a:rPr lang="es-MX" sz="2200" dirty="0"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38200" y="365125"/>
            <a:ext cx="10991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2- Contexto comercial 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57549"/>
            <a:ext cx="11081381" cy="1325563"/>
          </a:xfrm>
        </p:spPr>
        <p:txBody>
          <a:bodyPr>
            <a:normAutofit/>
          </a:bodyPr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3- Análisis exploratorio de los datos</a:t>
            </a:r>
            <a:r>
              <a:rPr lang="en-US" b="1" dirty="0">
                <a:latin typeface="Century Gothic" panose="020B0502020202020204" pitchFamily="34" charset="0"/>
              </a:rPr>
              <a:t/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372" y="3509580"/>
            <a:ext cx="3928285" cy="324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36" y="1368545"/>
            <a:ext cx="3141220" cy="3240000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51653" y="4468476"/>
            <a:ext cx="202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Distribución desbalanceada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484564" y="4653142"/>
            <a:ext cx="210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Century Gothic" panose="020B0502020202020204" pitchFamily="34" charset="0"/>
              </a:rPr>
              <a:t>El riego es mayor en los pacientes masculinos 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979419" y="1587790"/>
            <a:ext cx="752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entury Gothic" panose="020B0502020202020204" pitchFamily="34" charset="0"/>
              </a:rPr>
              <a:t>El conjunto de datos </a:t>
            </a:r>
            <a:r>
              <a:rPr lang="es-MX" dirty="0" smtClean="0">
                <a:latin typeface="Century Gothic" panose="020B0502020202020204" pitchFamily="34" charset="0"/>
              </a:rPr>
              <a:t>contiene </a:t>
            </a:r>
            <a:r>
              <a:rPr lang="es-MX" dirty="0">
                <a:latin typeface="Century Gothic" panose="020B0502020202020204" pitchFamily="34" charset="0"/>
              </a:rPr>
              <a:t>información sobre más de 4000 pacientes de la ciudad de </a:t>
            </a:r>
            <a:r>
              <a:rPr lang="es-MX" dirty="0" err="1">
                <a:latin typeface="Century Gothic" panose="020B0502020202020204" pitchFamily="34" charset="0"/>
              </a:rPr>
              <a:t>Framingham</a:t>
            </a:r>
            <a:r>
              <a:rPr lang="es-MX" dirty="0">
                <a:latin typeface="Century Gothic" panose="020B0502020202020204" pitchFamily="34" charset="0"/>
              </a:rPr>
              <a:t>, </a:t>
            </a:r>
            <a:r>
              <a:rPr lang="es-MX" dirty="0" smtClean="0">
                <a:latin typeface="Century Gothic" panose="020B0502020202020204" pitchFamily="34" charset="0"/>
              </a:rPr>
              <a:t>Massachusetts.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" b="94360" l="7862" r="89780">
                        <a14:foregroundMark x1="21541" y1="87652" x2="21541" y2="87652"/>
                        <a14:foregroundMark x1="73742" y1="13415" x2="73742" y2="13415"/>
                        <a14:foregroundMark x1="62107" y1="2591" x2="62107" y2="2591"/>
                        <a14:foregroundMark x1="54403" y1="2134" x2="54403" y2="2134"/>
                        <a14:foregroundMark x1="40252" y1="2591" x2="40252" y2="2591"/>
                        <a14:foregroundMark x1="66509" y1="1677" x2="66509" y2="1677"/>
                        <a14:foregroundMark x1="71541" y1="3049" x2="71541" y2="3049"/>
                        <a14:foregroundMark x1="27987" y1="88415" x2="27987" y2="88415"/>
                        <a14:foregroundMark x1="42453" y1="2439" x2="42453" y2="2439"/>
                        <a14:foregroundMark x1="45126" y1="3049" x2="45126" y2="3049"/>
                        <a14:foregroundMark x1="44969" y1="2287" x2="44969" y2="2287"/>
                        <a14:foregroundMark x1="42138" y1="3354" x2="42138" y2="3354"/>
                        <a14:foregroundMark x1="28616" y1="1677" x2="28616" y2="1677"/>
                        <a14:foregroundMark x1="27830" y1="3049" x2="27830" y2="3049"/>
                        <a14:foregroundMark x1="27044" y1="3201" x2="27044" y2="3201"/>
                        <a14:foregroundMark x1="28774" y1="3506" x2="28774" y2="3506"/>
                        <a14:foregroundMark x1="29717" y1="2287" x2="29717" y2="2287"/>
                        <a14:foregroundMark x1="30660" y1="2287" x2="30660" y2="2287"/>
                        <a14:foregroundMark x1="31918" y1="2287" x2="31918" y2="2287"/>
                        <a14:foregroundMark x1="32862" y1="1677" x2="32862" y2="1677"/>
                        <a14:foregroundMark x1="31761" y1="1220" x2="31761" y2="1220"/>
                        <a14:foregroundMark x1="29874" y1="1677" x2="29874" y2="1677"/>
                        <a14:foregroundMark x1="35063" y1="2287" x2="35063" y2="2287"/>
                        <a14:foregroundMark x1="34591" y1="1524" x2="34591" y2="1524"/>
                        <a14:foregroundMark x1="38208" y1="1677" x2="38208" y2="1677"/>
                        <a14:foregroundMark x1="41352" y1="1220" x2="41352" y2="1220"/>
                        <a14:foregroundMark x1="43868" y1="1220" x2="43868" y2="1220"/>
                        <a14:foregroundMark x1="46855" y1="1524" x2="46855" y2="1524"/>
                        <a14:foregroundMark x1="49214" y1="1829" x2="49214" y2="1829"/>
                        <a14:foregroundMark x1="50943" y1="1372" x2="50943" y2="1372"/>
                        <a14:foregroundMark x1="53145" y1="1677" x2="53145" y2="1677"/>
                        <a14:foregroundMark x1="56132" y1="1677" x2="56132" y2="1677"/>
                        <a14:foregroundMark x1="58019" y1="1524" x2="58019" y2="1524"/>
                        <a14:foregroundMark x1="59434" y1="1067" x2="59434" y2="1067"/>
                        <a14:foregroundMark x1="62579" y1="1677" x2="62579" y2="1677"/>
                        <a14:foregroundMark x1="64151" y1="1677" x2="64151" y2="1677"/>
                        <a14:foregroundMark x1="68082" y1="1677" x2="68082" y2="1677"/>
                        <a14:foregroundMark x1="71226" y1="1677" x2="71226" y2="1677"/>
                        <a14:foregroundMark x1="72484" y1="1372" x2="72484" y2="1372"/>
                        <a14:foregroundMark x1="73113" y1="1524" x2="73113" y2="1524"/>
                        <a14:foregroundMark x1="73428" y1="2591" x2="73428" y2="2591"/>
                        <a14:foregroundMark x1="72799" y1="3506" x2="72799" y2="3506"/>
                        <a14:foregroundMark x1="69969" y1="3506" x2="69969" y2="3506"/>
                        <a14:foregroundMark x1="68868" y1="3506" x2="68868" y2="3506"/>
                        <a14:foregroundMark x1="67296" y1="3506" x2="67296" y2="3506"/>
                        <a14:foregroundMark x1="65094" y1="3506" x2="65094" y2="3506"/>
                        <a14:foregroundMark x1="63679" y1="3506" x2="63679" y2="3506"/>
                        <a14:foregroundMark x1="61950" y1="3659" x2="61950" y2="3659"/>
                        <a14:foregroundMark x1="60377" y1="3811" x2="60377" y2="3811"/>
                        <a14:foregroundMark x1="58962" y1="3811" x2="58962" y2="3811"/>
                        <a14:foregroundMark x1="61006" y1="3811" x2="61006" y2="3811"/>
                        <a14:foregroundMark x1="62579" y1="3811" x2="62579" y2="3811"/>
                        <a14:foregroundMark x1="65566" y1="4116" x2="65566" y2="4116"/>
                        <a14:foregroundMark x1="66195" y1="3811" x2="66195" y2="3811"/>
                        <a14:foregroundMark x1="51887" y1="3811" x2="51887" y2="3811"/>
                        <a14:foregroundMark x1="53616" y1="3506" x2="53616" y2="3506"/>
                        <a14:foregroundMark x1="54403" y1="3811" x2="54403" y2="3811"/>
                        <a14:foregroundMark x1="55660" y1="3811" x2="55660" y2="3811"/>
                        <a14:foregroundMark x1="56918" y1="3811" x2="56918" y2="3811"/>
                        <a14:foregroundMark x1="48270" y1="3811" x2="48270" y2="3811"/>
                        <a14:foregroundMark x1="49843" y1="3811" x2="49843" y2="3811"/>
                        <a14:foregroundMark x1="50943" y1="3811" x2="50943" y2="3811"/>
                        <a14:foregroundMark x1="46069" y1="3506" x2="46069" y2="3506"/>
                        <a14:foregroundMark x1="46698" y1="3963" x2="46698" y2="3963"/>
                        <a14:foregroundMark x1="44340" y1="3811" x2="44340" y2="3811"/>
                        <a14:foregroundMark x1="43239" y1="3506" x2="43239" y2="3506"/>
                        <a14:foregroundMark x1="41352" y1="4116" x2="41352" y2="4116"/>
                        <a14:foregroundMark x1="39780" y1="3811" x2="39780" y2="3811"/>
                        <a14:foregroundMark x1="38522" y1="3963" x2="38522" y2="3963"/>
                        <a14:foregroundMark x1="36950" y1="3963" x2="36950" y2="3963"/>
                        <a14:foregroundMark x1="35849" y1="4116" x2="35849" y2="4116"/>
                        <a14:foregroundMark x1="34434" y1="3811" x2="34434" y2="3811"/>
                        <a14:foregroundMark x1="33019" y1="3811" x2="33019" y2="3811"/>
                        <a14:foregroundMark x1="31604" y1="3811" x2="31604" y2="3811"/>
                        <a14:foregroundMark x1="30346" y1="3811" x2="30346" y2="3811"/>
                        <a14:foregroundMark x1="29245" y1="4116" x2="29245" y2="4116"/>
                        <a14:foregroundMark x1="27987" y1="4268" x2="27987" y2="4268"/>
                        <a14:foregroundMark x1="26572" y1="3811" x2="26572" y2="3811"/>
                        <a14:foregroundMark x1="26258" y1="2287" x2="26258" y2="2287"/>
                        <a14:foregroundMark x1="26415" y1="1372" x2="26415" y2="1372"/>
                        <a14:foregroundMark x1="70597" y1="13567" x2="70597" y2="13567"/>
                        <a14:foregroundMark x1="71698" y1="14634" x2="71698" y2="14634"/>
                        <a14:foregroundMark x1="74686" y1="14177" x2="74686" y2="14177"/>
                        <a14:foregroundMark x1="76258" y1="14177" x2="76258" y2="14177"/>
                        <a14:foregroundMark x1="77830" y1="14177" x2="77830" y2="14177"/>
                        <a14:foregroundMark x1="78616" y1="14177" x2="78616" y2="14177"/>
                        <a14:foregroundMark x1="79560" y1="14329" x2="79560" y2="14329"/>
                        <a14:foregroundMark x1="80975" y1="14024" x2="80975" y2="14024"/>
                        <a14:foregroundMark x1="80818" y1="13110" x2="80818" y2="13110"/>
                        <a14:foregroundMark x1="79717" y1="12652" x2="79717" y2="12652"/>
                        <a14:foregroundMark x1="78774" y1="12348" x2="78774" y2="12348"/>
                        <a14:foregroundMark x1="77673" y1="12348" x2="77673" y2="12348"/>
                        <a14:foregroundMark x1="76415" y1="12348" x2="76415" y2="12348"/>
                        <a14:foregroundMark x1="74686" y1="12195" x2="74686" y2="12195"/>
                        <a14:foregroundMark x1="73113" y1="12195" x2="73113" y2="12195"/>
                        <a14:foregroundMark x1="70755" y1="12500" x2="70755" y2="12500"/>
                        <a14:foregroundMark x1="71541" y1="12043" x2="71541" y2="12043"/>
                        <a14:foregroundMark x1="72642" y1="14329" x2="72642" y2="14329"/>
                        <a14:foregroundMark x1="70597" y1="14634" x2="70597" y2="14634"/>
                        <a14:foregroundMark x1="73585" y1="14939" x2="73585" y2="14939"/>
                        <a14:foregroundMark x1="75314" y1="14939" x2="75314" y2="14939"/>
                        <a14:foregroundMark x1="76415" y1="15091" x2="76415" y2="15091"/>
                        <a14:foregroundMark x1="80503" y1="12348" x2="80503" y2="12348"/>
                        <a14:foregroundMark x1="23899" y1="86890" x2="23899" y2="86890"/>
                        <a14:foregroundMark x1="25314" y1="87043" x2="25314" y2="87043"/>
                        <a14:foregroundMark x1="27044" y1="87043" x2="27044" y2="87043"/>
                        <a14:foregroundMark x1="28145" y1="87043" x2="28145" y2="87043"/>
                        <a14:foregroundMark x1="25943" y1="87043" x2="25943" y2="87043"/>
                        <a14:foregroundMark x1="22484" y1="86890" x2="22484" y2="86890"/>
                        <a14:foregroundMark x1="20755" y1="86738" x2="20755" y2="86738"/>
                        <a14:foregroundMark x1="19654" y1="87043" x2="19654" y2="87043"/>
                        <a14:foregroundMark x1="19654" y1="88262" x2="19654" y2="88262"/>
                        <a14:foregroundMark x1="20126" y1="89329" x2="20126" y2="89329"/>
                        <a14:foregroundMark x1="21069" y1="89329" x2="21069" y2="89329"/>
                        <a14:foregroundMark x1="22170" y1="89329" x2="22170" y2="89329"/>
                        <a14:foregroundMark x1="23113" y1="89329" x2="23113" y2="89329"/>
                        <a14:foregroundMark x1="24528" y1="89634" x2="24528" y2="89634"/>
                        <a14:foregroundMark x1="25629" y1="89634" x2="25629" y2="89634"/>
                        <a14:foregroundMark x1="27044" y1="89634" x2="27044" y2="89634"/>
                        <a14:foregroundMark x1="28145" y1="89634" x2="28145" y2="89634"/>
                        <a14:foregroundMark x1="29403" y1="89482" x2="29403" y2="89482"/>
                        <a14:foregroundMark x1="29088" y1="87195" x2="29088" y2="87195"/>
                        <a14:foregroundMark x1="30189" y1="87500" x2="30189" y2="87500"/>
                        <a14:foregroundMark x1="29874" y1="88872" x2="29874" y2="88872"/>
                        <a14:foregroundMark x1="30660" y1="88415" x2="30660" y2="88415"/>
                        <a14:foregroundMark x1="29874" y1="86738" x2="29874" y2="86738"/>
                        <a14:foregroundMark x1="18711" y1="89177" x2="18711" y2="89177"/>
                        <a14:foregroundMark x1="18553" y1="88110" x2="18553" y2="88110"/>
                        <a14:foregroundMark x1="20126" y1="86128" x2="20126" y2="86128"/>
                        <a14:foregroundMark x1="68082" y1="3049" x2="68082" y2="3049"/>
                        <a14:foregroundMark x1="70597" y1="3354" x2="70597" y2="3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5547" y="3494807"/>
            <a:ext cx="3141220" cy="324000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146208" y="2897880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¿</a:t>
            </a:r>
            <a:r>
              <a:rPr lang="es-AR" b="1" dirty="0" smtClean="0">
                <a:latin typeface="Century Gothic" panose="020B0502020202020204" pitchFamily="34" charset="0"/>
              </a:rPr>
              <a:t>El sexo es un factor de riesgo a padecer enfermedades coronarias?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257549"/>
            <a:ext cx="11081381" cy="1325563"/>
          </a:xfrm>
        </p:spPr>
        <p:txBody>
          <a:bodyPr>
            <a:normAutofit/>
          </a:bodyPr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3- </a:t>
            </a:r>
            <a:r>
              <a:rPr lang="es-AR" b="1" dirty="0">
                <a:latin typeface="Century Gothic" panose="020B0502020202020204" pitchFamily="34" charset="0"/>
              </a:rPr>
              <a:t>Análisis exploratorio de los datos</a:t>
            </a:r>
            <a:r>
              <a:rPr lang="en-US" b="1" dirty="0">
                <a:latin typeface="Century Gothic" panose="020B0502020202020204" pitchFamily="34" charset="0"/>
              </a:rPr>
              <a:t/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80" y="4251012"/>
            <a:ext cx="4315565" cy="25200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136754" y="4820708"/>
            <a:ext cx="2108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Century Gothic" panose="020B0502020202020204" pitchFamily="34" charset="0"/>
              </a:rPr>
              <a:t>El riego es mayor en los pacientes </a:t>
            </a:r>
            <a:r>
              <a:rPr lang="es-MX" dirty="0" smtClean="0">
                <a:latin typeface="Century Gothic" panose="020B0502020202020204" pitchFamily="34" charset="0"/>
              </a:rPr>
              <a:t>fumadores</a:t>
            </a:r>
            <a:r>
              <a:rPr lang="es-MX" dirty="0">
                <a:latin typeface="Century Gothic" panose="020B0502020202020204" pitchFamily="34" charset="0"/>
              </a:rPr>
              <a:t> </a:t>
            </a:r>
            <a:endParaRPr lang="es-MX" dirty="0" smtClean="0">
              <a:latin typeface="Century Gothic" panose="020B0502020202020204" pitchFamily="34" charset="0"/>
            </a:endParaRPr>
          </a:p>
        </p:txBody>
      </p:sp>
      <p:sp>
        <p:nvSpPr>
          <p:cNvPr id="4" name="AutoShape 2" descr="data:image/png;base64,iVBORw0KGgoAAAANSUhEUgAAAr0AAAIKCAYAAAAu6/cVAAAAOXRFWHRTb2Z0d2FyZQBNYXRwbG90bGliIHZlcnNpb24zLjcuMSwgaHR0cHM6Ly9tYXRwbG90bGliLm9yZy/bCgiHAAAACXBIWXMAAA9hAAAPYQGoP6dpAACAJElEQVR4nO3dd1gT2fs28DtgEBBBUayIIhh0BQRFEcGGbcHeK+hasfcV1/Jd17rq6trFtgr2XhF7byuubVcsiAVQsQNKJ/P+4Zv8jAkaQiAQ7891eV3OmTNnnkwmk4eTM2dEgiAIICIiIiLSYwa6DoCIiIiIKLcx6SUiIiIivcekl4iIiIj0HpNeIiIiItJ7THqJiIiISO8x6SUiIiIivcekl4iIiIj0HpNeIiIiItJ7THqJiEhOEASsW7cOoaGhug6FiEirmPTSd83Pzw9+fn7frHflyhU4ODjgypUrWtt3YGAgvL29Nd7e29sbgYGBWotHHTmNOTd9eTxUvWf5Of68ltU5vX37dixZsgQODg46iix3vX79GiNGjIC7uzscHBywfv16XYeUK76Xcz0mJgYODg7YvXu3rkOhAqCQrgOg78fTp0+xZs0aXLhwAS9fvoRYLIZEIoGPjw+6du0KY2PjXNlvZGQkDh8+jPbt28Pa2jpX9kGkD+Li4jBv3jxMmzYNdnZ2ug4nV8yePRvnzp3DsGHDULJkSTg6Ouo6JCoANm3aBBMTE3To0EHXoVAOMOmlPHH69GmMHDkSRkZGaNu2LSQSCdLT03Ht2jXMmzcPkZGRmD59eq7sOzIyEkuXLkWdOnWUkt61a9fmyj711fTp0yEIgq7DUCksLAwikUjXYRRov/76K3x9fdGmTRtdh5JrLl++jCZNmqBfv366DoW0oHz58rh16xYKFcrddGbLli0oXrw4k94Cjkkv5bro6GiMHj0a5cqVw4YNG1CqVCn5up49e+LJkyc4ffq0TmIzMjLSyX4LKrFYrJP9JiUlwdTUVKlcEASkpqbC2Nj4u34vszo+2bVixQotRJO/vXnzBubm5roOg7REJBKhcOHCug6DCgiO6aVct2bNGiQlJWHmzJkKCa9MxYoV0bt3b/nyrl274O/vDw8PDzg6OsLX1xebN29W2s7b2xuDBg1CeHg4OnXqBCcnJzRp0gR79+6V19m9ezdGjhwJAPD394eDg4PCOEZVY3pfvHiBIUOGwMXFBR4eHpg1axbS0tKU9h8eHo4RI0agUaNGcHR0RMOGDTFr1iykpKQo1T1+/DhatWoFJycntGrVCseOHVPv4OFTYrd8+XI0aNAANWrUgJ+fHx48eKCybkJCAmbOnImGDRvC0dERzZo1w6pVqyCVStXa15kzZ9CrVy+4urqiZs2a6NixIw4cOCBfr2qc4Lt37zB+/HjUrFkTbm5umDBhAu7evas0zu7u3bsIDAxEkyZN4OTkBE9PT0ycOBHv3r1TaE82njQyMhJjx45F7dq10aNHDwD/956fO3cOHTp0gLOzM7Zu3Spfp8kY56SkJMyZM0d+zFq0aIG1a9cq9WhfuHAB3bt3h5ubG1xdXdGiRQssWLDgm+07ODjgt99+w/79+9GiRQs4OTmhQ4cOuHr1qlLdO3fuoH///qhZsyZcXV3Ru3dv3LhxQ6HO7t274eDggL///hu//vorPDw80LBhw6/GoO45rer9Xbt2Lbp16wZ3d3c4OzujQ4cOCAsL++brltm2bRuaNm0KZ2dndOrUCeHh4UqfO9lriomJUdg2q3HHN2/eRL9+/VCrVi3UqFEDvXr1wrVr174ah2wfgiBg06ZN8msBgCzHMKuKS3YOXrlyRX4Otm7dWh7j0aNH0bp1a/n7fOfOHYU2s/s5ePLkCQIDA+Hm5oZatWph4sSJSE5O/uprzUp+OddjY2Px66+/okWLFnB2doa7uztGjBih9P4Dn65ps2bNgre3NxwdHdGgQQP8/PPPePv2LYCsx/Q+fPgQI0aMQJ06deRxnDhxQqGO7P29du0aZs+ejbp168LFxQVDhw6Vtw98es8fPHiAv//+W37efH7+qnvdPXToEDp06CC/vrZu3RobNmz45nEl7WFPL+W6U6dOoUKFCqhZs6Za9bds2YIqVarA29sbhQoVwqlTpzBt2jQIgoCePXsq1H3y5AlGjhyJTp06oX379ti1axcCAwNRvXp1VKlSBbVr14afnx9CQkIQEBCAypUrA0CW4xVTUlLQu3dvPH/+HH5+fihVqhT27duHy5cvK9UNCwtDSkoKunfvjmLFiuHWrVvYuHEjXrx4gcWLF8vrnT9/HsOHD4e9vT3Gjh2Ld+/eYeLEiShTpoxax2PRokVYsWIFGjZsiIYNG+K///5D3759kZ6erlAvOTkZvXr1QlxcHLp164ayZcvi+vXrWLBgAV69eoVJkyZ9dT+7d+/GL7/8gipVqmDQoEEoWrQoIiIicO7cObRu3VrlNlKpFIMHD8atW7fQvXt3VK5cGSdOnMCECROU6l68eBHR0dHo0KEDrKys8ODBA2zfvh2RkZHYvn270tCEkSNHomLFihg9erTCl/KjR48wduxYdO3aFV26dIGtra1ax1EVQRAwePBgXLlyBZ06dUK1atVw7tw5zJ07F3Fxcfjll18AAA8ePMCgQYPg4OCAESNGwMjICE+ePME///yj1n6uXr2K0NBQ+Pn5wcjICFu2bEH//v2xY8cOSCQS+T569uyJIkWKoH///ihUqBC2bdsGPz8/bNy4ETVq1FBoc9q0abC0tMTQoUORlJSU5b6zc06rEhwcDG9vb7Ru3Rrp6ek4dOgQRo4ciaCgIDRq1Oir2+7YsQNTp06VJ/DR0dEYPHgwLCwsULZsWbX2/6VLly5hwIABcHR0xLBhwyASibB792707t0bmzdvhrOzs8rtateujblz5+Lnn3+Gp6cn2rZtq9H+gU/XnbFjx6Jbt25o06YN1q1bh4CAAEybNg0LFy5E9+7dAQCrVq3CqFGjEBYWBgODT31M2f0cjBo1CtbW1hgzZgzu3LmDHTt2wNLSEuPHj89WzPnpXL99+zauX7+Oli1bokyZMoiNjcWWLVvg7++PQ4cOwcTEBADw8eNH9OzZEw8fPkTHjh3xww8/4N27dzh58iTi4uJgaWmpMoYHDx6ge/fuKF26NAYMGABTU1McPnwYQ4cOxZIlS9CsWTOF+jNmzIC5uTmGDRuG2NhYbNiwAb/99hv+/PNPAMAvv/yC6dOnw9TUFAEBAQCAkiVLAlD/unvhwgWMGTMGHh4eGDduHAAgKioK//zzj0KnD+UygSgXJSYmChKJRBg8eLDa2yQnJyuV9e3bV2jSpIlCWePGjQWJRCJcvXpVXvbmzRvB0dFRmDNnjrzs8OHDgkQiES5fvqzUbq9evYRevXrJl9evXy9IJBIhNDRUXpaUlCQ0a9ZMqQ1VcQYFBQkODg5CbGysvKxt27aCp6enkJCQIC87f/68IJFIhMaNG2d5HGSvp3r16sLAgQMFqVQqL1+wYIEgkUiECRMmyMuWLVsmuLi4CI8ePVJoY/78+UK1atWEZ8+eZbmfhIQEwdXVVejcubOQkpKisO7z/U6YMEEh5iNHjggSiURYv369vCwzM1Pw9/cXJBKJsGvXLnm5quN18OBBpfdw8eLFgkQiEcaMGaNUX/aenz17VuW6z4/H5cuXld6zL+M/duyYIJFIhOXLlyu0NXz4cMHBwUF48uSJIAiC8NdffwkSiUR48+aN0n6/RSKRCBKJRLh9+7a8LDY2VnBychKGDh0qLxsyZIhQvXp14enTp/KyuLg4wdXVVejZs6e8bNeuXYJEIhG6d+8uZGRkfHP/2Tmnvzw+gqD8vqWlpQmtWrUS/P39v7rftLQ0wcPDQ2jbtq2QmpoqL9+2bZsgkUgUPney1xQdHa3QxpfvoVQqFZo3by707dtX4bxMTk4WvL29hZ9++ulbh0OQSCTCtGnTFMpk59yXVMUlOwf/+ecfedm5c+cEiUQiODs7K3z2t27dqtZ142ufg4kTJyrUHTp0qFCnTp1vvs78fK6rOgbXr18XJBKJsGfPHnnZokWLBIlEIhw9elSpvuz9j46OVrrW9O7dW2jVqpXCeSeVSoWuXbsKzZs3l5fJ3t8+ffoonE+zZs0SqlWrpnDNbtmypcI5K6PudXfGjBlCzZo11frMUu7h8AbKVR8+fAAAFClSRO1tPp/FITExEW/fvkWdOnUQHR2NxMREhbr29vZwc3OTL1taWsLW1hbR0dEaxXv27FlYWVnhxx9/lJeZmJigS5cuX40zKSkJb9++haurKwRBkP+k+fLlS0RERKB9+/YoWrSovL6npyfs7e2/Gc/FixeRnp6OXr16KfQAqeoZCAsLQ61atWBubo63b9/K/9WrVw+ZmZkqf06XuXDhAj5+/IiBAwcqjY/72s1h586dg1gsVjg+BgYGSj3ygOLxSk1Nxdu3b+W9l//9959S/W7duqncp7W1NerXr59lTNlx9uxZGBoaKg1x6du3LwRBwNmzZwFAPgb0xIkTag8V+Zyrq6vCLAHlypVDkyZNcP78eWRmZiIzMxMXLlxA06ZNUaFCBXm9UqVKoVWrVrh27Zr8syTTpUsXGBoaqvUa1T2nVfn8fYuPj0diYiJq1aql9LP9l/7991+8efMG3bp1Uxhv/eVnITsiIiLw+PFjtG7dGu/evZOf40lJSfDw8MDVq1c1en+yy97eHq6urvJl2Xlct25dlCtXTqn88+tRTj8Hbm5ueP/+vdL58C355VwHFI9Beno63r17BxsbG5ibmyucV0ePHkXVqlWVemaBrK9L79+/x+XLl+Hj44MPHz7Iz5F3797By8sLjx8/RlxcnMI2Xbp0UWjPzc0NmZmZiI2N/ebrVfe6a25ujuTkZFy4cOGbbVLu4fAGylVmZmYAPv1Mpa5r165hyZIluHHjhtLYtcTERIUvTFU/kVpYWCA+Pl6jeGNjY1GxYkWlC6qqn9CfPXuGxYsX4+TJk0r7k30hPXv2DMCncctfsrW1/WbiINu+UqVKCuWWlpawsLBQKHvy5Anu3bsHDw8PlW19PkbtS0+fPgUAVKlS5avxqIrPyspK/nOkjI2NjVLd9+/fY+nSpQgNDcWbN28U1n35xwyALKeX0+a0c7GxsShVqpT8PJWRDX+Rfen5+vpix44dmDx5Mv744w94eHigWbNm+PHHH+U/W3+Nqve/UqVKSE5Olr8vycnJKs8zOzs7SKVSPH/+XOH9Ufc4ZOecVuXUqVNYsWIFIiIiFMYBf2umjKzOfbFYrJDYZ8fjx48BQOXwGZnExESlz4a2fXndkV2TvhyyJDuvEhIS5GXZ/Rx8nkQD/5eUxsfHK523X5NfznUrKyukpKQgKCgIu3fvRlxcnMLwpc+PwdOnT9G8eXO1X6NsG0EQsGjRIixatEhlnTdv3qB06dLy5ayO8efvW1bUve726NEDhw8fxoABA1C6dGl4enrCx8cHDRo0UOt1kXYw6aVcZWZmhlKlSmV549WXnj59ij59+qBy5coIDAxE2bJlIRaLcebMGaxfv16p50Gdnq7ckJmZiZ9++gnx8fHo378/KleuDFNTU8TFxSEwMDBPepu+JJVK4enpif79+6tc/2XinNdGjRqF69evo1+/fqhWrRpMTU0hlUrRv39/ldOgZXVHdm7N5/w1xsbG2LRpE65cuYLTp0/j3LlzCA0NxbZt27Bu3TqdnId5ccd6eHg4Bg8ejNq1a+N///sfrKysIBaLsWvXLhw8eFBr+8kqgf7ycyQ7T37++WdUq1ZN5TaazGKR1f5lPZNfyur9zqr88/M7u5+DrBJNVXW1IS/O9enTp8vHYbu4uKBo0aIQiURK4/c1ITtn+vbtm+UvQl/+UZ6TY6zudbdEiRLYu3cvzp8/j7Nnz+Ls2bPYvXs32rVrh99///2b+yHtYNJLua5x48bYtm0brl+/rvCToConT55EWloaVqxYofDXd06ehJaduVvLly+P+/fvQxAEhe0ePXqkUO/+/ft4/Pgxfv/9d7Rr105e/uVPV7LX8OTJE6V9fdmmKrLtHz9+rNA79vbtW6XeZRsbGyQlJaFevXrfbPdLsi+BBw8eqOyp+Vp8V65cQXJyskJvr6znWCY+Ph6XLl3C8OHDMWzYMHm5rOdOV8qXL49Lly7hw4cPCj1gUVFR8vUyBgYG8PDwgIeHByZOnIiVK1di4cKFuHLlyjePuar3//HjxzAxMZHfjGNiYqLynIiKioKBgYHGN36pe06rcuTIERQuXBhr165VGKKwa9eub277+bn/eS9Yeno6YmJiULVqVXmZrGfty57OL39eln0GzMzMNDrPs/J5z97n05nJequ1RZefg/x0rh85cgTt2rVTmG0lNTVV6f23sbFRu8NERnaOiMVirZ4jWX2PZOe6a2RkBG9vb3h7e0MqleLXX3/Ftm3bMGTIkGxdd0lzHNNLua5///4wNTXF5MmT8fr1a6X1T58+lU/bIutF+PLnLnW+ZLMiS8ZU/XT4pQYNGuDly5cKUzIlJydj+/btCvVkPQOfxykIAoKDgxXqlSpVCtWqVcOePXsU9n/hwgVERkZ+M5569epBLBZj48aNCvtSNc2Nj48Prl+/jnPnzimtS0hIQEZGRpb78fLyQpEiRRAUFITU1FSFdV/r7fDy8kJ6errC8ZFKpdi0aZNCvax6h3Q9XU+DBg2QmZmpFO/69eshEonkPz2+f/9eaVtZT6Oqqb++dP36dYXxms+fP8eJEyfg6ekJQ0NDGBoawtPTEydOnFCYtun169c4ePAgatWqla2fsj+n7jmtiqGhIUQikUKPZ0xMjNLUT6o4OjrC0tISW7duVThGe/bsUfrZWPZH1+fjzjMzM5VidHR0hI2NDdatW6dyyNTXhvB8jar9JyUlKUx/qA26/Bzkl3MdUH0cQkJClHrWmzdvjrt376qc4jGr61KJEiVQp04dbNu2DS9fvlRar+k5YmJionK4g7rX3S+npDMwMJBPk6fOcSXtYE8v5TobGxvMnz8fo0ePhq+vr/yJbGlpabh+/TrCwsLkT7nx9PSEWCxGQEAAunXrho8fP2LHjh0oUaIEXr16pdH+q1WrBkNDQ6xevRqJiYkwMjJC3bp1UaJECaW6Xbp0waZNmzBhwgT8999/sLKywr59+5R+Uq9cuTJsbGzw+++/Iy4uDmZmZjhy5IjKi+KYMWMwaNAg9OjRAx07dsT79++xceNGVKlS5atTTQGfxu727dsXQUFBGDRoEBo2bIg7d+7g7NmzKF68uELdfv364eTJkwgICED79u1RvXp1JCcn4/79+zhy5AhOnDiR5RQ/ZmZmmDhxIiZPnoxOnTqhVatWMDc3x927d5GSkpLlz2+y+Vd///13PH36FJUrV1YY4yzrHTEzM0Pt2rWxZs0apKeno3Tp0rhw4YLKeTnzkre3N9zd3bFw4ULExsbCwcEBFy5cwIkTJ9C7d295MrRs2TKEh4ejYcOGKF++PN68eYPNmzejTJkyqFWr1jf3I5FI0K9fP4VpnABg+PDh8jqjRo3CxYsX0aNHD/To0QOGhobYtm0b0tLSsj091efUPadVadiwIf766y/0798frVq1kr9uGxsb3Lt376vbisVijBo1ClOnTkXv3r3h6+uLmJgY7N69W2lMb5UqVeDi4oIFCxYgPj4eFhYWCA0NVfpDzcDAADNmzMCAAQPQqlUrdOjQAaVLl0ZcXByuXLkCMzMzrFy5MtvHyNPTE+XKlcOkSZMQFRUFQ0ND7Nq1C8WLF9dqb68uPwf56Vxv1KgR9u3bBzMzM9jb2+PGjRu4ePEiihUrptBWv379cOTIEYwcORIdO3ZE9erVER8fj5MnT2LatGkKvxZ87n//+x969OiB1q1bo0uXLqhQoQJev36NGzdu4MWLF9i/f3+2j1/16tWxZcsWLF++HBUrVoSlpSU8PDzUvu5OnjwZ8fHxqFu3LkqXLo1nz55h48aNqFatmt4+8js/YtJLeaJJkybYv38/1q5dixMnTmDLli0wMjKCg4MDAgMD5XeSV65cGYsXL8aff/6J33//HSVLlkT37t1haWkpn0cyu6ysrDBt2jQEBQVh0qRJyMzMRHBwsMqk18TEBOvXr8f06dOxceNGGBsbo3Xr1mjQoIHCmC2xWIyVK1dixowZCAoKQuHChdGsWTP07NlTaf7PBg0aYNGiRfjzzz/xxx9/wMbGBrNnz8aJEyfw999/fzP+UaNGwcjICFu3bsWVK1fg7OyMdevWYdCgQUqxh4SEICgoCGFhYdi7dy/MzMxQqVIlDB8+/Jt3zHfu3BklSpTAqlWrsHz5chQqVAiVK1dGnz59stzG0NAQQUFBmDlzJvbs2QMDAwM0a9YMQ4cORffu3RXGnf7xxx+YPn06Nm/eDEEQ4OnpidWrV2ttJgZNGBgYYMWKFVi8eDFCQ0Oxe/dulC9fHj///DP69u0rr+ft7Y3Y2Fjs2rUL7969Q/HixVGnTh21jivwaY5YFxcXLFu2DM+ePYO9vT1mz56t8KVdpUoVbNq0CX/88QeCgoIgCAKcnZ0xb948pTl6s0Pdc1oVDw8PzJw5E6tXr8asWbNgbW2NcePGITY29ptJLwB07doVmZmZWLt2LebOnQuJRIIVK1aovMFo/vz5mDp1KlatWgVzc3N06tQJ7u7u+OmnnxTqubu7Y9u2bVi+fDk2btyIpKQkWFlZwdnZGV27ds3ewfn/xGIxli5dimnTpmHRokWwsrJC7969YW5ujokTJ2rUZlZ09TnIT+f6pEmTYGBggAMHDiA1NRU1a9aU/3H1uSJFimDTpk1YsmQJjh07hj179qBEiRLw8PBQuBHtS/b29ti1axeWLl2KPXv24P3797C0tMQPP/yAoUOHanD0gKFDh+LZs2dYs2YNPn78iDp16sDDw0Pt626bNm2wfft2bN68GQkJCbCysoKPjw+GDx+u1g2CpB0iIbdGwxPRd+v48eMYOnQoNm/erFbvkD5zcHBAz549MXXqVF2Hkm/Ips0KCQnRcSSkTTzXKb/jnxdElCNfPnY5MzMTISEhMDMzQ/Xq1XUUFRERkSIObyCiHJk+fTpSUlLg6uqKtLQ0HD16FNevX8eYMWN0Mr0YERGRKkx6iShH6tati7/++gunT59GamoqKlasiClTpqBXr166Do2IiEiOY3qJiIiISO9xTC8RERER6T0mvURERESk9zimNwvXr1+HIAgQi8W6DoWIiIiIVEhPT4dIJIKrq+s36zLpzYIgCF99/CoRERER6VZ2cjUmvVmQ9fA6OTnpOBIiIiIiUuX27dtq1+WYXiIiIiLSe0x6iYiIiEjvMeklIiIiIr3HpJeIiIiI9B6TXiIiIiLSe0x6iYiIiEjvMeklIiIiIr3HpJeIiIiI9B6TXiIiIiLSe0x6iYiIiEjvMeklIiIiIr3HpJeIiIiI9F6+Snr9/Pzg4OCg8t+hQ4fk9Xbs2IEWLVrAyckJbdq0walTp3QYNVHOnD9/Hh06dMD58+d1HQoREZHeEgmCIOg6CJnIyEh8+PBBoWzDhg04evQozp07B0tLSxw6dAhjx45FQEAA6tati9DQUOzatQubNm2Ci4uL1mK5ffs2AMDJyUlrbRJ9KSUlBV27dsWrV69gZWWFbdu2wdjYWNdhERERFQjZydcK5XYw2WFvb69UNnbsWHh6esLS0hIAsHjxYrRs2RKjRo0CANStWxf379/HsmXLsHr16rwMlyjHgoOD8fr1awDA69evERISggEDBug4KiIiIv2Tr4Y3fOmff/5BTEwMWrduDQCIjo7G48eP4ePjo1DP19cXly5dQlpami7CJNJITEwMQkJCIPuxRRAEhISEICYmRseRERER6Z981dP7pYMHD8LU1BRNmjQBAERFRQEAbG1tFerZ2dkhPT0d0dHRsLOz09r+BUFAUlKS1tojkhEEAXPnzs2yfPbs2RCJRDqIjIiIqOAQBEHt78t8m/RmZGTg8OHD8Pb2hqmpKQAgPj4eAGBubq5QV7YsW68t6enpiIiI0GqbRADw4sULhIeHK5VnZmYiPDwcp0+fRpkyZXQQGRERUcFiZGSkVr18m/ReuHABb9++RatWrXQWg1gsVjnOmCinqlatiiNHjuCff/6BVCqVlxsaGqJmzZpo1KgRe3qJiIi+ITIyUu26+TbpPXjwIIoVKwYvLy95mYWFBQAgMTERVlZW8vKEhASF9doiEonkvcxE2vbzzz+je/fuCmUikQjjx49HkSJFdBQVERFRwZGdDqJ8eSNbSkoKjh8/jh9//BFisVheXrlyZQD/N7ZXJioqCmKxGBUqVMjTOIlywtraGn5+fvIPrEgkgp+fH6ytrXUcGRERkf7Jl0nvyZMnkZSUJJ+1QaZChQqoVKkSwsLCFMpDQ0Ph4eGh9pgOovzC398fJUuWBABYWVnBz89PxxERERHpp3w5vOHAgQMoV64catWqpbRu+PDhGDduHGxsbODu7o7Q0FDcunULGzdu1EGkRDljbGyM8ePHY8GCBRgzZgwfTEFERJRL8l3SGx8fj3PnzqF3794qx2m0atUKycnJWL16NVatWgVbW1ssXboUrq6uOoiWKOe8vLwUxq4TERGR9uWrxxDnJ3wMMREREVH+lp18LV+O6SUiIiIi0iY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5dJ7549e9CuXTs4OTnB3d0d/fv3R0pKinz9yZMn0aZNGzg5OaFFixbYtWuXDqMlypl27dqhXr16aNeuna5DISLSilWrVsHLywurVq3SdShEcvku6V2xYgWmT58OX19frF27Fr/99husra2RmZkJAAgPD8ewYcPg4uKC1atXw8fHB5MmTUJYWJiOIyfKvtu3b+Ply5cAgJcvX+L27ds6joiIKGfev3+P4OBgSKVSBAcH4/3797oOiQgAIBIEQdB1EDJRUVFo3bo1li9fjoYNG6qs069fP3z8+BFbt26Vl40dOxYREREIDQ3VWiyy5MPJyUlrbRJ9ydPTE59/BA0MDHD+/HkdRkRElDMBAQG4deuWfLlGjRpYsWKFDiMifZadfC1f9fTu3r0b1tbWWSa8aWlpuHLlCn788UeFcl9fXzx8+BAxMTF5ESaRVsyZMwdf/s0plUoxZ84cHUVERJQz4eHhCgkvANy8eRPh4eE6iojo/xTSdQCfu3nzJiQSCZYvX46QkBAkJibC0dEREydORI0aNfD06VOkp6ejcuXKCtvZ2dkB+NRTbG1trbV4BEFAUlKS1tojkklLS8P+/ftVrtu/fz8CAgJgZGSUx1EREWlOKpVi8uTJKtdNnjwZO3fuhIFBvuprIz0gCAJEIpFadfNV0vvq1Sv8+++/uH//Pv73v//BxMQEK1euRN++fXH06FHEx8cDAMzNzRW2ky3L1mtLeno6IiIitNomEQD89ddfX10/efJk/PTTT3kUDRFRzv37779ISEhQuS4hIQG7du2Co6NjHkdF3wN1O4nyVdIr61ldtGgRqlatCuDTWCBvb29s3LgRXl5eeRqPWCyGvb19nu6Tvg8zZsyAr6/vV9ezp5eIChIHBwds2bJFZeJrbm6Ojh07sqeXtC4yMlLtuvkq6TU3N0exYsXkCS8AFCtWDD/88AMiIyPRsmVLAEBiYqLCdrIPmIWFhVbjEYlEMDU11WqbRABgamqKNm3aqBzi0LZtWxQrVizvgyIiyqEZM2ZgxIgRKsvNzMx0EBHpO3WHNgD57Ea2r/WqpqamwsbGBmKxGFFRUQrrZMtfjvUlys8CAwOVPqwGBgaYMGGCjiIiIsoZNzc3ODs7K5TVqFEDbm5uOoqI6P/kq6S3cePGeP/+vcI42nfv3uG///5D9erVYWRkBHd3dxw5ckRhu9DQUNjZ2Wn1JjaivLBy5UqFZU7rQ0QF3Zw5c+TDGAwMDDB79mwdR0T0Sb5Keps2bQonJyeMGDECoaGhOHHihPwu9h49egAABg8ejBs3buDXX3/FlStXsHjxYhw8eBDDhw/XcfRE2efk5IRSpUoBAEqVKsV5oYmowCtWrBj8/f1hYGAAf39/DteifCNfPZwCAN6+fYvZs2fj1KlTSE9Ph5ubGyZOnKgw9OHEiRP4888/8ejRI5QrVw4DBw5Ep06dtBoHH05BRERElL9lJ1/Ld0lvfsGkl4iIiCh/K7BPZCMiIiIiyg1MeomIiIhI7zHpJSIiIiK9x6SXiIiIiPQek14iIiIi0ntMeomIiIhI7zHpJSIiIiK9V0jTDc+cOYP169fjzp07SExMhKrpfj9/nDARERERka5o1NN75MgRBAQE4PXr1/D19YVUKkXLli3h6+sLY2NjODg4YOjQodqOlYiIiIhIIxr19AYFBcHZ2RmbN29GfHw8tmzZgo4dO8LDwwMxMTHo2rUrrK2ttR0rEREREZFGNOrpffjwIXx9fWFoaIhChT7lzRkZGQAAa2trdO/eHatXr9ZelEREREREOaBR0mtsbAyxWAwAMDc3h5GREV69eiVfX7JkScTExGgnQiIiIiKiHNIo6bW1tcXDhw/ly9WqVcO+ffuQkZGB1NRUHDx4EGXLltVakEREREREOaFR0tusWTOcOHECaWlpAICAgAD8/fffqF27NurWrYvw8HAMHDhQq4ESEREREWlKJKiaa0wD4eHhOHr0KAwNDdGwYUPUrVtXG83qzO3btwEATk5OOo6EiIiIiFTJTr72zdkbDh8+DAcHB1SuXPmr9dzc3ODm5qZmiEREREREeeebwxtevHiBTp064dChQ3kRDxERERGR1n2zp/enn36Cqakpfv31V1y9ehW//vorvL29IRKJvrqdSCTC8ePHtRYoEREREZGm1Ho4RdeuXdGoUSNMmzYNAFCnTp1vJr1ERERERPmF1m5k0ze8kY2IiIgof8tOvqbRlGVERERERAWJWsMbrl69qlHjtWvX1mg7IiIiIiJtUivp9fPzUxjDKwiCWmN6IyIiNI+MiIiIiEhL1Ep6g4ODFZbT0tIwb948pKSkoEuXLrC1tQUAREVFYceOHTAxMcH48eO1Hy0RERERkQbUSnrr1KmjsDx79myIxWJs374dhQsXlpd7e3ujZ8+e6NWrF86dOwdPT0/tRktEREREpAGNbmQ7cOAA2rZtq5DwypiYmKBt27bYv39/joMjIiIiItIGjZLe5ORkvHr1Ksv1r169QnJyssZBERERERFpk0ZJr4eHB4KDg3H06FGldUeOHEFwcDDq1auX4+CIiIiIiLRBo4dTxMXFwd/fH0+fPoWVlRUqVqwIAHj69ClevnwJGxsbbNiwAWXKlNF6wHmFD6cgIiIiyt+yk6+pdSPbl0qXLo39+/dj69atOHv2LJ49ewYAsLe3R79+/dClSxcYGxtr0jQRERERkdbxMcRZYE8vERERUf7GxxATEREREX2GSS8RERER6T0mvURERESk95j0EhEREZHeY9JLRERERHov20lvcnIy3N3dsWbNmtyIh4iIiIhI67Kd9JqYmMDQ0BAmJia5EQ8RERERkdZpNLyhefPmOHLkCDjFLxEREREVBBo9ka1ly5aYNm0a/P390blzZ5QvX17lE9iqV6+e4wCJiIiIiHJKo6TXz89P/v/w8HCl9YIgQCQSISIiQvPIiIiIiIi0RKOkd/bs2dqOg4iIiIgo12iU9LZv317bcRARERER5Zocz9P78eNHPHz4EA8fPsTHjx9z1Nbu3bvh4OCg9G/+/PkK9Xbs2IEWLVrAyckJbdq0walTp3K0XyJd6tGjB+rVq4cePXroOhQiIq04f/48OnTogPPnz+s6FCI5jXp6AeDWrVuYN28e/vnnH0ilUgCAgYEBatWqhfHjx8PJyUnjoNasWYOiRYvKl0uXLi3//6FDhzBlyhQEBASgbt26CA0NxbBhw7Bp0ya4uLhovE8iXbh//z4eP34MAHj8+DHu378PiUSi26CIiHIgJSUF8+bNw6tXrzBv3jy4ubmpvNmdKK9plPTevHkTfn5+EIvF6NSpE+zs7AAADx8+xKFDh9CrVy+EhITA2dlZo6CqV68OS0tLlesWL16Mli1bYtSoUQCAunXr4v79+1i2bBlWr16t0f6IdKV///4KywMGDMCZM2d0FA0RUc4FBwfj9evXAIDXr18jJCQEAwYM0HFURBoOb1i4cCFKly6NsLAw+dRl/v7+mDZtGsLCwlCqVCksXLhQ27EiOjoajx8/ho+Pj0K5r68vLl26hLS0NK3vkyi3LFu2DBkZGQpl6enpWLZsmY4iIiLKmZiYGISEhMjn8RcEASEhIYiJidFxZEQ56OkdOnQorKyslNaVLFkSXbp0wfLlyzUOqlWrVnj37h3KlSuHLl26oH///jA0NERUVBQAwNbWVqG+nZ0d0tPTER0dLe911gZBEJCUlKS19ohk0tPTsWnTJpXrNm3ahF69ekEsFudxVEREmhMEAXPnzs2yfPbs2RCJRDqIjPSZbJpcdWiU9BoYGCAzMzPL9VKpFAYG2e9EtrKywvDhw1GjRg2IRCKcPHkSf/75J+Li4jB16lTEx8cDAMzNzRW2ky3L1mtLeno65xqmXLFt27avrp85cya6du2aR9EQEeXcixcvVM7dn5mZifDwcJw+fRplypTRQWSk74yMjNSqp1HS6+rqik2bNqFVq1YoX768wrpnz55h8+bNqFmzZrbbrV+/PurXry9f9vLyQuHChbFhwwYEBARoEmqOiMVi2Nvb5/l+Sf9NmjRJaZjOl+vZ00tEBUnVqlVx5MgRhRvcAcDQ0BA1a9ZEo0aN2NNLWhcZGal2XY2S3jFjxqBnz57w8fFBs2bNUKlSJQDAo0ePcOLECRgaGmLs2LGaNK3Ex8cH69atQ0REBCwsLAAAiYmJCkMrEhISAEC+XltEIhFMTU212iaRTM+ePVUOcejVq5fWz2Uiorzw888/o3v37gplIpEI48ePR5EiRXQUFemz7PwhpdGNbD/88AN27NiB+vXr4+TJk1i2bBmWLVuGU6dOoX79+ti+fTuqVq2qSdNfVblyZQCQj+2ViYqKglgsRoUKFbS+T6LcMnToUBQqpPh3p1gsxpAhQ3QUERFRzlhbW8PPz0+eiIhEIvj5+cHa2lrHkRHlYJ5ee3t7LFu2DFKpFG/fvgUAWFpaajSW92tCQ0NhaGiIH374AVZWVqhUqRLCwsLQtGlThToeHh5qj+kgyi/WrFmDPn36yJc57R4RFXT+/v44dOgQXr16BSsrK/j5+ek6JCIAOUh6ZUQikcJfdDnRr18/uLu7w8HBAQBw4sQJbN++Hf7+/vLhDMOHD8e4ceNgY2MDd3d3hIaG4tatW9i4cWPOXgiRDkgkElSqVAmPHz9GpUqV+GAKIirwjI2NMX78eCxYsABjxozhgyko3xAJssn0sikyMhKLFy/GuXPnkJKSAuDTiV6/fn0MGzZMoy/vGTNm4Ny5c3jx4gWkUikqVaqEzp07K/xUAnx6DPHq1avx7Nkz2NraYsyYMWjcuLEmLyNLt2/fBoAcPVmOiIiIiHJPdvI1jZLe8PBwDBgwAFKpFE2aNFG4ke3kyZMQiURYs2YN3Nzcstt0vsGkl4iIiCh/y06+ptHwhlmzZsHS0hIbN25E2bJlFdY9f/4cPXv2xOzZs7Fr1y5NmiciIiIi0iqN7jqLjIxEjx49lBJeAChbtiy6d++erXnTiIiIiIhyk0ZJb7ly5ZCWlpbl+vT0dD51hYiIiIjyDY2S3qFDhyIkJETlI3rv3LmDjRs3Yvjw4TkOjoiIiIhIGzQa03vz5k2UKFECHTp0gKurKypWrAgAePz4MW7cuIEqVargxo0buHHjhsJ2kydPznHARERERETZpdHsDZo8bU0kEqnsGc6vOHsDERERUf6W67M33L17V5PNiIiIiIh0QrvPDCYiIiIiyoeY9BIRERGR3mPSS0RERER6j0kvEREREek9Jr1EREREpPeY9BIRERGR3tNoyjJVBEHA5cuXkZaWhlq1asHMzExbTRMRERER5YhGSe/ChQvxzz//ICQkBMCnhLdv3764fPkyBEFAuXLlsH79etjY2Gg1WCIiIiIiTWg0vOHIkSNwdnaWL4eFheHSpUsYNWoUgoKCkJmZiSVLlmgtSCJ9tmrVKnh5eWHVqlW6DoWIiEhvaZT0xsXFoWLFivLlY8eOwd7eHoMGDULDhg3RvXt3/P3331oLkkhfvX//HsHBwZBKpQgODsb79+91HRIREZFe0ijpLVSoENLS0gB8Gtpw6dIl1K9fX76+RIkSePfunXYiJNJjgYGBkEqlAACpVIqJEyfqOCIiIiL9pFHSW6VKFezfvx/x8fHYtWsX3r9/j4YNG8rXP3v2DMWLF9dakET6KDw8HLdu3VIou3nzJsLDw3UUERERkf7SKOkdOnQoIiIiULduXUyZMgU1a9ZE3bp15evPnDkDJycnrQVJpG+kUimmTJmict2UKVPkvb9ERESkHRrN3uDp6Yk9e/bgwoULMDc3h6+vr3xdfHw83Nzc0KRJE60FSaRvLl26hPj4eJXr4uPjcenSJXh6euZxVERERPpLJAiCoOsg8qPbt28DAHusKVdIpVK0bNlSZeJrYWGBQ4cOwcCAz44hIiL6muzkazl6OEV0dDTOnj2LZ8+eAQDKlSuHBg0aoEKFCjlplkjvGRgYYPr06RgxYoTSuunTpzPhJSIi0jKNk945c+bIp1r6nIGBAXr37o0JEybkODgifebm5gZnZ2eFm9lq1KgBNzc3HUZFRESknzTqTlq3bh3Wr1+PZs2aYdu2bQgPD0d4eDi2bduGFi1aYP369Vi/fr2WQyXSP3PmzJH36hoYGGD27Nk6joiIiEg/aZT0bt++Hd7e3li0aBFq1KgBMzMzmJmZoUaNGli4cCEaN26MrVu3ajtWIr1TrFgx+Pv7w8DAAP7+/ihWrJiuQyIiItJLGiW9sbGx8PLyynK9l5cXYmNjNQ6K6Huyfv16SKVS/jpCRHrDy8sL9erV+2quQJTXNEp6S5Qogbt372a5/u7du7C0tNQ4KKLvxZAhQ766TERU0Bw6dEjhSZOHDh3ScUREn2iU9P7444/YuXMnVq1ahaSkJHl5UlISVq1ahZ07dyrM3UtEqt24ceOry0REBc3MmTO/ukykKxrN05ucnIyAgABcuXIFhQoVQqlSpQAAL1++REZGBtzd3bFy5UqYmJhoPeC8wnl6KbfVq1cvy3UXL17Mw0iIiLTDz88PDx8+VCq3s7NDSEiIDiIifZfr8/SamJhgw4YNOH78uMI8vV5eXmjYsCG8vb0hEok0aZrou/DkyZNvrq9YsWIeRUNElHMfP35UmfACwMOHD/Hx40cUKVIkj6Mi+j98IlsW2NNLuelrvbwy7O0looKkU6dO8k4wVcqVK4edO3fmYUT0PchOvsbHPhHpwJYtW3K0nogov9mwYUOO1hPlNrWGN2gyXEEkEuH48eMaBUWk7741dIFDG4iooClSpAjs7OxUDnGoUqUKhzaQzqmV9NapU4djdIm07OLFiyqHOXBYAxEVVCEhISqva+zlpfxAraR3zpw5uR0H0XfJxcVFYZoyFxcXncVCRKQNkyZNUpimbNKkSTqMhuj/cEwvkQ4tX778q8tERAVNy5YtYWDwKb0wMDBAy5YtdRwR0Sdq9fRevXpVo8Zr166t0XZE3xMOZyAifXP+/Hldh0CkRK2k18/PL1tjegVBgEgkQkREhMaBERERERFpi1pJb3BwcG7HQURERESUa9SevYGIiIiIqKDijWxEREREpPfU6umdOHEiRCIRpk+fDkNDQ0ycOPGb24hEIsyaNStHwX38+BE+Pj6Ii4vDzp07FR4xt2PHDqxZswbPnj2Dra0tRo8ejcaNG+dof0RERESkn9RKeq9cuQKRSASpVApDQ0NcuXLlm9to42EWy5cvR2ZmplL5oUOHMGXKFAQEBKBu3boIDQ3FsGHDsGnTJs5zSgXO5xO5cyYHIiKi3CESBEHQdRCqPHz4EJ06dcKECRPwv//9T6Gnt0WLFnB0dMQff/whr9+tWzcULVoUq1ev1sr+b9++DQAKvctE2tauXTu8fPlSvlyqVCns3btXdwEREREVINnJ17I9pjc1NRXBwcEaz92rrhkzZqBbt26wtbVVKI+Ojsbjx4/h4+OjUO7r64tLly4hLS0tV+Mi0qbPE15Vy0RERKQdag1v+FzhwoUxf/58TJ48OdcePhEWFob79+9jyZIl+O+//xTWRUVFAYBSMmxnZ4f09HRER0fDzs4uV+Ii0iZVz6eXlXOYA5F+EAQBKSkpug4jz8l+RNbGUMeCxtjY+Lt83QVBtpNeAKhSpQpiY2O1HQsAIDk5GXPmzMHo0aNhZmamtD4+Ph4AYG5urlAuW5at1wZBEJCUlKS19ohkZD/HZOXKlSscWkNUwAmCgFGjRil13pB+q169Ov78808mvnlE9kA0dWiU9I4ePRpjx46Fu7t7lr1VmlqxYgVKlCiBjh07arVdTaSnp/OpcpQrRo8e/c31S5YsyaNoiCg3CIKA5ORkXYdBeSw5ORkRERFMevOQkZGRWvU0Sno3btyIYsWKoV+/frC2toa1tTUKFy6sUEckEmHFihXZajc2Nhbr1q3DsmXLkJiYCADyntakpCR8/PgRFhYWAIDExERYWVnJt01ISAAA+XptEIvFsLe311p7RDILFy78auK7cOFCVKtWLQ8jIqLcEBQU9N0Nb0hJSUHnzp0BfJpe1NjYWMcR5S0Ob8hbkZGRatfVKOm9f/8+AKBs2bLIzMzEkydPlOpo8obHxMQgPT0dAwcOVFrn7++PGjVqyGdsiIqKQuXKleXro6KiIBaLUaFChWzvNysikQimpqZaa49Ixt3dPUfriajgKFKkiK5DyFOf925bWlrCxMREh9GQvstOvqlR0nvy5ElNNvumatWqITg4WKEsIiICs2fPxrRp0+Dk5IQKFSqgUqVKCAsLQ9OmTeX1QkND4eHhoXYXN5GuXbx4UeXwIN7ERkREpH3ZTnqTk5PRs2dPdO7cGd27d9dqMObm5ln2cFWvXh3Vq1cHAAwfPhzjxo2DjY0N3N3dERoailu3bmHjxo1ajYcot5UqVUppnl4iIiLSvmwnvSYmJoiJidHpeJVWrVohOTkZq1evxqpVq2Bra4ulS5fC1dVVZzERaWLv3r0Kvb18MAUREVHu0Gh4Q/369XH+/Hl069ZN2/EocXd3x71795TKO3fuLB8oT1SQzZ07FwsWLMCYMWN0HQoREZHeyvYT2QBgyJAhePz4McaPH4/w8HDExcXh/fv3Sv+I6OtSUlIwb948vHjxAvPmzfvu7vImIiLKKxr19LZs2RLAp2kiDh48mGU9znFL9HXBwcF4/fo1AOD169cICQnBgAEDdBwVERGR/tEo6R06dCjnoCPKoZiYGISEhMgf1ykIAkJCQuDj4wNra2sdR0dERKRfNEp6hw8fru04iL4rgiDI55xWVb5gwQL+YUlERKRFGo3pJaKcefLkCa5cuYLMzEyF8szMTFy5ckXlA1+IiIhIcxr19Mpcu3YNd+7cQWJiIqRSqcI6kUiEoUOH5ig4In1VsWJFuLu7Izw8XCHxNTQ0hJubGypWrKjD6IiIiPSPRknv+/fvMWjQINy6dQuCIEAkEsnHJcr+z6SXKGsikQhjx45VesCLrJxDG4iIiLRLo+ENc+fOxb179/DHH3/g+PHjEAQBa9euxZEjR9CtWzdUq1YN586d03asRHrF2toafn5+8gRXJBLBz8+PN7ERERHlAo2S3rNnz6Jr167w9fVFkSJFPjVkYICKFSvif//7H8qXL49Zs2ZpNVAifeTv74+SJUsCAKysrODn56fjiIiIiPSTRklvQkIC7O3tAUCe9H78+FG+3tPTE+fPn9dCeET6zdjYGOPHj0eZMmUwbtw4GBsb6zokIiIivaTRmN5SpUrJJ9Q3MjJCiRIlcPfuXTRt2hQAEBcXxzGJRGry8vKCl5eXrsMgIiLSaxolvbVr18bFixcxePBgAICPjw/Wrl0LQ0NDSKVSbNiwAfXr19dqoEREREREmtIo6e3Tpw8uXryItLQ0GBkZYfjw4YiMjMSiRYsAfEqKJ0+erNVAiYiIiIg0pVHS6+DgAAcHB/myhYUF1q9fj4SEBBgYGMDMzExrARIRERER5VSOHk7xJXNzc202R0RERESkFRolvXv37v1mncKFC6NMmTKoXr06jIyMNNkNEREREZFWaJT0BgYGymdnkD2JTebzcpFIBDMzMwwcOBADBgzIYahERERERJrRuKc3MDAQxYoVQ8+ePWFjYwMAePLkCTZt2oTExERMmTIFb968QUhICBYsWIAiRYqgR48eWg2eiIiIiEgdGiW9GzZsQIkSJbB27VqFcgcHBzRr1gz9+/fHzp07MXPmTHh7e6NHjx7YsmULk176KkEQkJKSousw8pzs15LvcW5rY2Pj7/J1ExFR3tMo6T1+/DhGjx6tcp1IJIK3tzcWLVqEmTNnwsDAAC1atMDChQtzFCjpN0EQEBAQgNu3b+s6FMpDzs7OWLFiBRNfIiLKdRo9hlgqleLRo0dZrn/06BGkUql82cjICIULF9ZkV/QdYeJDREREuUWjnl5vb29s2bIFFStWROfOneUJbWpqKrZv346tW7fCx8dHXv/69evycb9EqohEIqxYseK7G96QnJyMVq1aAQAOHjwIExMTHUeUtzi8gYiI8opGSe+kSZMQHR2NGTNm4Pfff4eVlRUA4NWrV0hPT4ezszMmTZoE4FMibGxsjJ9++kl7UZNeEolE313S9zkTE5Pv+vUTERHlJo2S3mLFimHLli04duwYzp8/j9jYWACAl5cXvLy80LRpUxgYfBo5UbhwYcyYMUN7ERMRERERZZPGT2QTiURo3rw5mjdvrs14iIiIiIi0TqMb2YiIiIiIChK1enq9vb1hYGCAw4cPQywWw9vb+5s3n4hEIhw/flwrQRIRERER5YRaSW+dOnUgEonk43Rly0REREREBYFaSe+cOXO+ukxERERElJ9xTC8RERER6T2Nkt6DBw8iMDAwy/UTJ05EaGioxkEREREREWmTRknv+vXrYWRklOX6woULY8OGDRoHRURERESkTRolvY8ePUK1atWyXF+1alVERUVpHBQRERERkTZplPQKgoDExMQs1yckJCAjI0PjoIiIiIiItEmjpPeHH37AwYMHkZaWprQuLS0NBw4c+GpPMBERERFRXtIo6R0wYAAePHgAf39/nDx5EtHR0YiOjsaJEyfg5+eHyMhIDBw4UNuxEhERERFpRK15er/UsGFDzJw5EzNnzsTQoUPl5YIgoEiRIpg+fToaNWqkrRiJiIiIiHJEo6QXADp06IDmzZvjwoULePr0KQDAxsYGnp6eMDMz01qAREREREQ5pXHSCwBmZmZo0aKFtmIhIiIiIsoVfCIbEREREek9Jr1EREREpPeY9BIRERGR3mPSS0RERER6L18lvWfOnEGvXr1Qt25dODo6okmTJpg9e7bS099OnjyJNm3awMnJCS1atMCuXbt0FDERERERFQQ5mr0hLi4OV69exZs3b9CiRQuUKVMGmZmZSExMRNGiRWFoaJit9t6/fw9nZ2f4+fmhWLFiePDgAZYsWYIHDx5g3bp1AIDw8HAMGzYMnTp1wi+//ILLly9j0qRJKFKkCH788cecvBwiIiIi0lMaJb2CIGDOnDnYtGkTMjIyIBKJIJFIUKZMGSQlJcHb2xsjRoxAnz59stVu27ZtFZbd3d1hZGSEKVOmIC4uDqVLl8aKFSvg7OyM3377DQBQt25dREdHY/HixUx6iYiIiEgljYY3rFmzBsHBwejbty/++usvCIIgX1e0aFE0b94cR48e1UqAxYoVAwCkp6cjLS0NV65cUUpufX198fDhQ8TExGhln0RERESkXzTq6d2xYwfatWuHMWPG4N27d0rrHRwccPbsWY2DyszMREZGBiIjI7Fs2TJ4e3vD2toakZGRSE9PR+XKlRXq29nZAQCioqJgbW2t8X6/JAgCkpKStNYe0ZeSk5Pl/09KSlL4A5KIqCDidY3ykiAIEIlEatXVKOl9/vw5XF1ds1xvYmKCDx8+aNI0AKBx48aIi4sDANSvXx9//PEHACA+Ph4AYG5urlBftixbry3p6emIiIjQaptEn0tNTZX//969eyhcuLAOoyEiyjle1yivGRkZqVVPo6S3RIkSeP78eZbr//vvP5QtW1aTpgEAq1atQnJyMiIjI7FixQoEBATgr7/+0rg9TYnFYtjb2+f5fun78XmPiIODA0xMTHQYDRFRzvG6RnkpMjJS7boaJb3NmjXD1q1b0aFDB5iZmQGAvGv5/Pnz2LNnD/r166dJ0wCAqlWrAgBcXV3h5OSEtm3b4tixY/IE9MspzBISEgAAFhYWGu9TFZFIBFNTU622SfS5z3+SMTU15ZcDERV4vK5RXlJ3aAOg4Y1sI0aMgJWVFdq2bYsJEyZAJBJh9erV6N69OwYMGACJRIKAgABNmlbi4OAAsViMp0+fwsbGBmKxGFFRUQp1ZMtfjvUlIiIiIgI0THqLFi2K7du3o3///oiLi0PhwoVx9epVJCYmYujQodi8ebPW/rK7efMm0tPTYW1tDSMjI7i7u+PIkSMKdUJDQ2FnZ6fVm9iIiIiISH9o/HAKY2NjDBkyBEOGDNFaMMOGDYOjoyMcHBxgbGyMu3fvYu3atXBwcEDTpk0BAIMHD4a/vz9+/fVX+Pj44MqVKzh48CAWLlyotTiIiIiISL/k6Ils2ubs7IzQ0FCsWrUKgiCgfPny6Ny5M/r16ye/M8/NzQ1LlizBn3/+iZ07d6JcuXKYMWMGfHx8dBw9EREREeVXaiW9EydOzHbDIpEIs2bNytY2AwcOxMCBA79Zr0mTJmjSpEm2YyIiIiKi75NaSe+VK1eUylJSUvD27VsA/zdrgmyeXEtLS96tSURERET5hlpJ78mTJxWWIyMj0bdvXwwaNAi9e/eGpaUlAODt27fYsGED9u7di1WrVmk/WiIiIiIiDWg0e8P06dPRoEEDjB49Wp7wAp96eEePHo369etj+vTpWguSiIiIiCgnNEp6b968iR9++CHL9dWqVcPNmzc1DoqIiIiISJs0SnotLCxw9uzZLNefPXsWRYsW1TgoIiIiIiJt0ijp7dq1K06fPo3Bgwfj4sWLiImJQUxMDC5cuICAgACcPXsW3bp103asREREREQa0Wie3iFDhiAtLQ1r167F6dOnFdYZGhpi4MCBWn1oBRERERFRTmj8cIpRo0bB398fly5dQmxsLACgfPny8PDwULi5jYiIiIhI13L0RDZLS0u0bNlSW7EQEREREeUKjcb0EhEREREVJEx6iYiIiEjvMeklIiIiIr3HpJeIiIiI9B6TXiIiIiLSe0x6iYiIiEjvqTVlmbe3N0QiUbYaFolEOH78uEZBERERERFpk1pJb506dZSS3n///RcPHjyAvb09bG1tAQCPHj1CZGQkqlSpAkdHR+1HS0RERESkAbWS3jlz5igsHz9+HMePH8dff/0FDw8PhXUXLlzAqFGjMHLkSO1FSURERESUAxo9kW3RokXo1auXUsILAJ6enujZsycWLVqEpk2b5jhAIiIq2ARBQEpKiq7DoDySnJys8v+k/4yNjbM9HDYvaZT0PnnyBMWKFctyfbFixfD06VNNYyIiIj2SkpKCJk2a6DoM0oFWrVrpOgTKQydOnICJiYmuw8iSRrM32NjYYPfu3fj48aPSug8fPmDXrl2oUKFCjoMjIiIiItIGjXp6R40ahREjRsDHxwft27dHxYoVAXzqAd6zZw/evHmDRYsWaTVQIiIq+Ez7e0AkNtR1GJTLBEEAgHz9Uzdph5CeiaQ1l3Qdhlo0SnqbNm2KVatWYf78+QgKClJYV61aNcycORP169fXSoBERKQ/RGJDJr3fAaa6lB9plPQCgJeXF7y8vPDq1Ss8e/YMAFCuXDlYWVlpLTgiIiIiIm3QOOmVsbKyYqJLRERERPlajpLeFy9e4M6dO0hMTJSP3/lcu3btctI8EREREZFWaJT0pqamYsKECTh69CikUilEIpHKQetMeomIiIgoP9BoyrIFCxbg2LFjGDVqFEJCQiAIAubMmYN169ahQYMGqFq1Kvbt26ftWImIiIiINKJR0nvkyBF06NABAwcOhL29PQCgdOnSqFevHoKCglC0aFFs2rRJq4ESEREREWlKo6T3zZs3cHZ2BvDpkXOA4qMGW7RogWPHjmkhPCIiIiKinNMo6S1ZsiTevXsHADAxMYGFhQUePXokX//hwwekpqZqJ0IiIiIiohzS6EY2Z2dn/PPPP/Llxo0bY+3atbCysoJUKsX69evh4uKirRiJiIiIiHJEo6TXz88PYWFhSEtLg5GREUaOHInr16/j559/BgDY2Nhg0qRJWg2UiIiIiEhTGiW9bm5ucHNzky+XLVsWhw8fxv3792FgYIDKlSujUKEcP/eCiIiIiEgrtJaZGhgYoGrVqtpqjoiIiIhIa9RKeq9evapR47Vr19ZoOyIiIiIibVIr6fXz81N40pogCArLWYmIiNA8MiIiIiIiLVEr6Q0ODlZYTktLw7x585CSkoIuXbrA1tYWABAVFYUdO3bAxMQE48eP1360REREREQaUCvprVOnjsLy7NmzIRaLsX37dhQuXFhe7u3tjZ49e6JXr144d+4cPD09tRstEREREZEGNHo4xYEDB9C2bVuFhFfGxMQEbdu2xf79+3McHBERERGRNmiU9CYnJ+PVq1dZrn/16pXCY4mJiIiIiHRJo6TXw8MDwcHBOHr0qNK6I0eOIDg4GPXq1ctxcERERERE2qDRPL3/+9//4O/vj5EjR8LKygoVK1YEADx9+hQvX76EjY0NpkyZotVAiYiIiIg0pVHSW7p0aezfvx9bt27F2bNn8ezZMwCAvb09+vXrhy5dusDY2Djb7R4+fBj79+/Hf//9h4SEBFSsWBF+fn7o2LGjwhRpO3bswJo1a/Ds2TPY2tpi9OjRaNy4sSYvhYiIiIi+Axo/ka1w4cLo3bs3evfurbVg1q9fj/LlyyMwMBDFixfHxYsXMWXKFLx48QLDhg0DABw6dAhTpkxBQEAA6tati9DQUAwbNgybNm2Ci4uL1mIhIiIiIv2htccQa8OKFStgaWkpX/bw8MD79+/x119/YciQITAwMMDixYvRsmVLjBo1CgBQt25d3L9/H8uWLcPq1at1FDkRERER5WdqP5HNwMAAa9euRaFCheDv7//NbUQiETZs2JCtYD5PeGWqVauG7du3IykpCe/evcPjx4+VHnzh6+uLuXPnIi0tDUZGRtnaZ34jCAKSk5ORkpKi61AoD3z+Pr97946znnwnjI2NYWJiotaTLfWNkJ6p6xCISIsK0mda7Z5eqVQq/78gCN+sr04ddVy7dg2lS5eGmZkZrl27BgDyJ8DJ2NnZIT09HdHR0bCzs9PKfoFPryEpKUlr7akjKSkJbdq0ydN9Uv7QqVMnXYdAeWj//v0wNTXVdRh54vPraNKaSzqMhIhy08ePH7WW/6lLEAS1OxDUSnpDQkK+upxbwsPDERoaigkTJgAA4uPjAQDm5uYK9WTLsvXakp6ejoiICK22+S3s4SX6Pty7d0+jG34LIl7XiL4Purquqfsrv0Zjeq9evQo7OzuVwxEA4O3bt3j48CFq166tSfMAgBcvXmD06NFwd3dXazhFbhCLxbC3t8/TfX7+87bIoSFgYJin+6e8J/ur+Hv8qfu7I82EcO8MAKBq1aowMTHRcUB54/Prmml/D4jEvK4R6QshPVP+C44urmuRkZFq19Uo6fX398fcuXPRunVrlesvX76MsWPHatxLmpCQgAEDBqBYsWJYsmQJDAw+PUPDwsICAJCYmAgrKyuF+p+v1xaRSJTnPz9+nviIChlBZJCv7jUkohwQpBmQ/fBnamr63SS9Ctc1sSGTXiI9pYvrWnY6jDR6Itu3xmukpaXB0FCzi1pKSgoGDRqExMRErFmzBkWLFpWvq1y5MgAgKipKYZuoqCiIxWJUqFBBo30SERERkX5Tuxvx2bNniI2NlS9HRUXh6tWrSvUSEhKwdetWlCtXLtvBZGRkYNSoUYiKisKmTZtQunRphfUVKlRApUqVEBYWhqZNm8rLQ0ND4eHhUeBnbiAiIiKi3KF20rt7924sXboUIpEIIpEIK1euxMqVK5XqCYIAQ0NDTJs2LdvBTJs2DadOnUJgYCA+fPiAGzduyNf98MMPMDIywvDhwzFu3DjY2NjA3d0doaGhuHXrFjZu3Jjt/RERERHR90HtpNfHxwdVqlSBIAgYNWoU/Pz84ObmplBHJBLBxMQE1apVQ8mSJbMdzIULFwAAc+bMUVp34sQJWFtbo1WrVkhOTsbq1auxatUq2NraYunSpXB1dc32/oiIiIjo+6B20mtnZyefA3f27Nlwc3PT+hjakydPqlWvc+fO6Ny5s1b3TURERET6S6OpAdq3b6/tOIiIiIiIco3G82E9fPgQu3btQkxMDOLj45VmdNDkMcRERERERLlBo6R37969+OWXX1CoUCHY2toqPSEN0N5jiImIiIiIckqjpHfp0qWoVq0aVq9eneVT2YiIiIiI8guNHk7x8uVLdOzYkQkvERERERUIGiW9Dg4OePnypbZjISIiIiLKFRolvYGBgdi5cyf++ecfbcdDRERERKR1Go3pXb16NYoWLYqePXvC3t4eZcuWhYGBYv4sEomwYsUKrQRJRERERJQTGiW99+/fBwCULVsWHz9+RGRkpFIdkUiUs8iIiIiIiLREo6RX3SenERERERHlBxqN6SUiIiIiKkg0fiKbzIcPH/DhwwdIpVKldeXKlctp80REREREOaZx0rt582asX78e0dHRWdaJiIjQtHkiIiIiIq3RaHjDli1b8Ntvv8HGxgajRo2CIAjo3bs3Bg4ciJIlS6Jq1aqYOXOmtmMlIiIiItKIRknvxo0b4eXlhTVr1qBLly4AgIYNG2L06NEIDQ3Fx48f8f79e23GSURERESkMY2S3qdPn6Jx48YAALFYDABIT08HABQtWhSdOnXC5s2btRQiEREREVHOaJT0Fi1aFJmZmQAAMzMzmJiY4MWLF/L1RYoUwevXr7UTIRERERFRDmmU9FapUgV3796VL9eoUQNbtmxBXFwcnj9/jm3btqFSpUraipGIiIiIKEc0mr2hTZs22Lp1K9LS0mBkZIThw4fjp59+QqNGjT41WqgQlixZos04iYhIDwjpmboOgfKAIAgA+HTW70FB+kxrlPR27NgRHTt2lC/XqlULhw4dwsmTJ2FoaAhPT0/Y2tpqLUgiItIPSWsu6ToEIvpO5fjhFDIVKlRA7969tdUcEREREZHWqJ30pqamYubMmahSpQr8/PyyrBccHIyHDx9i8uTJ8pkdiIjo+2VsbIwTJ07oOgzKI8nJyWjVqhUA4ODBgzAxMdFxRJRXjI2NdR3CV6md9G7btg179uxBaGjoV+s1atQI8+bNg4ODA3r06JHjAImIqGATiURMfL5TJiYmfO8p31B79obDhw+jefPmqFChwlfr2djY4Mcff8ShQ4dyHBwRERERkTaonfTev38ftWrVUquuq6sr7t27p3FQRERERETapHbSm56ervYYXbFYjLS0NI2DIiIiIiLSJrWT3lKlSuHBgwdq1X3w4AFKlSqlcVBERERERNqkdtJbr1497Nu3D2/evPlqvTdv3mDfvn2oV69ejoMjIiIiItIGtZPeAQMGIDU1Fb1798bNmzdV1rl58yb69OmD1NRU9O/fX2tBEhERERHlhNpTllWoUAF//vknxowZg27duqFChQqQSCQoUqQIPn78iAcPHuDp06cwNjbGggULYGNjk5txExERERGpLVtPZGvUqBH279+P1atX4/Tp0zh+/Lh8XalSpdC5c2cMGDDgm9OaERERERHlpWw/htja2hrTpk0DAHz48AEfP35EkSJFYGZmpvXgiIiIiIi0IdtJ7+fMzMyY7BIRERFRvqf2jWxERERERAUVk14iIiIi0ntMeomIiIhI7zHpJSIiIiK9x6SXiIiIiPQek14iIiIi0ntMeomIiIhI7zHpJSIiIiK9x6SXiIiIiPQek14iIiIi0nv5Lul98uQJpk6dirZt2+KHH35Aq1atVNbbsWMHWrRoAScnJ7Rp0wanTp3K40iJiIiIqKDId0nvgwcPcObMGVSsWBF2dnYq6xw6dAhTpkyBj48PVq9eDRcXFwwbNgw3btzI22CJiIiIqEAopOsAvuTt7Y2mTZsCAAIDA/Hvv/8q1Vm8eDFatmyJUaNGAQDq1q2L+/fvY9myZVi9enVehktEREREBUC+6+k1MPh6SNHR0Xj8+DF8fHwUyn19fXHp0iWkpaXlZnhEREREVADlu57eb4mKigIA2NraKpTb2dkhPT0d0dHRWQ6LyC5BEJCUlKSVttSVnJycp/sjIt1ISkqCIAi6DoNI6z7/HuN5TrlNEASIRCK16ha4pDc+Ph4AYG5urlAuW5at14b09HRERERorT11pKam5un+iEg37t27h8KFC+s6DCKt+/x7jOc55QUjIyO16hW4pDcvicVi2Nvb5+k+2dNL9H1wcHCAiYmJrsMg0rrPv8d4nlNui4yMVLtugUt6LSwsAACJiYmwsrKSlyckJCis1waRSARTU1OttafuPolI/5mamjIZIL30+fcYz3PKbdnJmwpc0lu5cmUAn8b2yv4vWxaLxahQoYKuQtM+aSY4Ekr/yca78Q+e74A0U9cREBF9twpc0luhQgVUqlQJYWFh8qnNACA0NBQeHh5qj+soCKQRJ3UdAuUh/oFDRESUe/Jd0pucnIwzZ84AAGJjY/HhwweEhYUBAOrUqQNLS0sMHz4c48aNg42NDdzd3REaGopbt25h48aNugydiIiIiPKpfJf0vnnzBiNHjlQoky0HBwfD3d0drVq1QnJyMlavXo1Vq1bB1tYWS5cuhaurqy5C1ipjY2OcOHFC12FQHklOTpY/avvgwYMc+/YdMTY21nUIRETflXyX9FpbW+PevXvfrNe5c2d07tw5DyLKWyKRiInPd8rExITvPRERUS7Jd09kIyIiIiLSNi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q+QrgMgkhEEASkpKboOI08lJyer/P/3wtjYGCKRSNdhEOUaXtd4XaP8g0kv5QuCICAgIAC3b9/WdSg606pVK12HkOecnZ2xYsUKfkGQXuJ1jdc1yl84vIHyDV4giEjf8LpGlH+IBEEQdB2EJh4+fIgZM2bg+vXrKFKkCNq2bYtRo0bByMhIK+3L/jJ3cnLSSnv0bd/jz4DAp9cNfJ9fjvwZkPQdr2vf3+eb17W8lZ18rUAOb4iPj0fv3r1RqVIlLFmyBHFxcZgzZw5SUlIwdepUXYdHGhKJRDAxMdF1GEREWsPrGlH+USCT3q1bt+Ljx49YunQpihUrBgDIzMzEtGnTMGjQIJQuXVq3ARIRERFRvlIgx/SePXsWHh4e8oQXAHx8fCCVSnHhwgXdBUZERERE+VKB7OmNiopCx44dFcrMzc1hZWWFqKgore1HEAQkJSVprT0iIiIi0h5BENQeQ10gk96EhASYm5srlVtYWCA+Pl5r+0lPT0dERITW2iMiIiIi7VJ3EoMCmfTmFbFYDHt7e12HQUREREQqREZGql23QCa95ubmSExMVCqPj4+HhYWF1vYjEolgamqqtfaIiIiISHuyMz1cgbyRrXLlykpjdxMTE/Hq1StUrlxZR1ERERERUX5VIJPeBg0a4OLFi0hISJCXhYWFwcDAAJ6enjqMjIiIiIjyowKZ9Hbr1g1FihTB0KFDcf78eezatQtz585Ft27dOEcvERERESkpkEmvhYUFNmzYAENDQwwdOhR//PEHOnXqhMDAQF2HRkRERET5UIG8kQ0A7OzssH79el2HQUREREQFQIHs6SUiIiIiyg4mvURERESk95j0EhEREZHeY9JLRERERHqvwN7IltvS09MhCAJu376t61CIiIiISIW0tDS1n8rGpDcL2XmsHRERERHlPZFIpHbOJhIEQcjleIiIiIiIdIpjeomIiIhI7zHpJSIiIiK9x6SXiIiIiPQek14iIiIi0ntMeomIiIhI7zHpJSIiIiK9x6SXiIiIiPQek14iIiIi0ntMeomIiIhI7zHpJSIiIiK9x6SXiIiIiPQek14iIiIi0ntMeomIiIhI7zHpJSIiIiK9x6SXiIiIiPQek14iIiIi0ntMeomIiIhI7zHpJcqmwMBAtGrVSmvtpaWlYf369ejQoQNcXV3h7OyM1q1bY8mSJUhISAAAxMTEwMHBAWFhYUrbq1oXGBgIBwcHODg4oFq1aqhduzY6dOiAefPm4fnz51qLnYjoW2JiYjBlyhQ0btwYjo6OqFOnDvr166dwzVqyZAlcXV1Vbq9qnez65uDgAEdHR3h5eaFfv37YsWMH0tPTc/X1UMFVSNcBEBU0Q4YMQVJSklbaSk1NRf/+/XHjxg307NkTo0aNgpGRESIiIhASEoLExET88ssvGrVdoUIFzJ8/H4IgIDExEf/++y+2bt2KrVu3YsmSJahXr55WXgMRUVZu3LiB/v37w9LSEgMGDIC9vT0+fPiAM2fOYNy4cahUqRKqVq2qUdt+fn5o1aoVMjIy8PLlS5w7dw6//vorduzYgXXr1sHMzEzLr4YKOia9RNlkY2OjtbYWLVqE8PBwrF27ViEJrVu3Lnr06IF//vlH47aNjY3h4uIiX27QoAF69OiBXr16YfTo0Thx4gS/FIgo16SmpmLUqFEoU6YMtm7dqnC98fb2Rvfu3WFubq5x+2XLllW4xvn6+sLHxweDBg3CnDlzMGPGjJyET3qIwxuIvvDgwQMMGDAA7u7uqFGjBlq0aIHVq1fL1385vGH37t1wcHDAnTt30L9/f7i4uKB58+bYu3fvV/eTkpKCLVu2oGnTpip7XQsXLgwPDw+tvS4AKFasGMaPH4/379/j0KFDWm2biPKf69evo2/fvqhZsyZcXV3RuXNnXLhwQb7+/fv3mDhxItzd3eHs7Ixu3brh6tWrCm34+flh0KBBCAsLQ4sWLeDq6gp/f388ffr0q/s+fPgwnj9/jjFjxqj8A7tq1aooV66cdl7o/9egQQP59ffDhw9abZsKPia9RF8ICAhAQkICZs6ciaCgIPTr1w/Jycnf3G7cuHHw8vLCsmXLUK1aNQQGBuLhw4dZ1v/333+RlJSE+vXrqx2bVCpFRkaGwj+pVKr29sCnXuRChQrhxo0b2dqOiAqWa9euwc/PD2lpaZgxYwaWLFmCJk2a4NmzZwCAzMxMDBgwAKdOncK4ceOwaNEimJqa4qeffsK///6r0FZERATWrl2LcePGYfbs2Xj69CnGjx//1f1fvXoVhoaG2RpK9eX1TZNrnJeXF9LT03Hnzp1sbUf6j8MbiD7z9u1bxMTEYNKkSfD29gbwKUlUR8+ePdGzZ08AgKurK86cOYMjR45gyJAhKuu/fPkSwKef6NQ1evRotetmpXDhwihevDhevXqV47aIKP+aN28eKlasiA0bNsDQ0BDAp4RQ5vTp07h16xbWrFkj/+Pby8sLzZs3R1BQEJYsWSKvm5iYiL1798LS0hIAkJSUhIkTJ+LFixcoU6aMyv3HxcXB0tISxsbGasWblJSE6tWrq1xnamqqVhsA5PG8fv1a7W3o+8Ckl+gzxYsXR/ny5bFgwQLEx8fDw8Mjywv6lz7/MjE1NUW5cuXw4sWLb24nEonUjm/cuHFKSfirV68wePBgtdsAAEEQsrVfIipYkpOTcfPmTYwZM0ae8H4pPDwcZmZmCr82icViNGvWDAcPHlSoW7VqVXnCCwD29vYA8NWkN7uMjY2xceNGpfLt27crxfM1giBoJR7SP0x6iT4jEomwdu1aLFy4EL/99pu852HixImoXbv2V7ctWrSowrJYLEZaWlqW9UuVKgUA2ZpCrEKFCnByclIoi4mJUXt74NPNJe/fv0fJkiWztR0RFRwJCQmQSqXy60xWdUqUKKFUXrJkScTHxyuUfXnDmVgsBvDpepKV0qVL49KlS0hNTUXhwoW/GbOBgYHS9Q341COdHXFxcQAAKyurbG1H+o9jeom+YGtri8WLF+Pvv/9GSEgIjIyMEBAQgI8fP2p1P46OjjA1NcW5c+e02u63XLp0CRkZGahZs2ae7peI8k7RokVhYGAgH0alioWFBd68eaNU/vr1a1hYWOQ4hjp16iAjIwOXLl3KcVvZce7cORgZGWU5VIK+X0x6ibIgFotRp04dDBw4EB8+fPjql4cmjI2N0b17dxw7dgyXL19WWp+amqr1L4v4+HjMnz8fxYsXh6+vr1bbJqL8w9TUFC4uLti3bx8yMzNV1qlVqxY+fPiA8+fPy8syMjJw/Phx1KpVK8cx/PjjjyhbtiwWLFigciaFe/fuaf1hOWfPnsWxY8fQvn37bI0Dpu8DhzcQfebu3bv4/fff4evriwoVKuDDhw8ICgpC+fLltTo/r8zIkSNx+/ZtDBw4ED179kS9evUgFotx9+5dbNq0CY0bN9Z42rKUlBT5DA2fP5ziw4cPWLZsGYoUKaLFV0JE+c3YsWPRp08f9OnTBz169ICFhQX+++8/FC9eHJ06dUKjRo3g7OyM8ePHY+zYsShZsiRCQkLw8uVLLF68OMf7L1y4MP7880/0798fHTt2RJ8+feQPpzh//jy2b9+OHTt2ZOtm3s89f/4cN27cQEZGBl69eoVz585h3759qFGjBiZMmJDj+En/MOkl+oyVlRVKliyJoKAgxMXFoWjRonBzc8O8efOyvBkkJwoXLoy1a9di8+bN2L9/P7Zs2QKpVIqKFSuibdu26N27t8ZtR0dHo2vXrhCJRDAzM0OFChXQqlUr9OrVS+MvGSIqONzc3BAcHIw///wTEydOhIGBAapUqYJRo0YBAAwNDbFq1SrMnTsX8+bNk9/DsG7dOjg6OmolBhcXF+zZswerVq1CUFAQXr9+DVNTUzg5OWHBggUaP40NAEJCQhASEgKxWIxixYrBwcEB06ZNQ7t27VCoENMbUiYSeJsjEREREek5juklIiIiIr3HpJeIiIiI9B6TXiIiIiLSe0x6iYiIiEjvMeklIiIiIr3HpJeIiIiI9B6TXiIiIiLSe0x6iYiIiEjvMemlAs/Pzw9+fn66DiNX7N69Gw4ODoiJidF1KNmmz++LPnj8+DH69u2LWrVqwcHBAcePH9d1SFoRExMDBwcH7N69W2ttLlmyBA4ODlprTx9duXIFDg4OuHLlilbbDQ0NRZ06dfDx40ettqtN7969g4uLC86cOaPrUOgb+Jw+ynd2796NiRMnypcNDQ1RokQJeHp6YvTo0ShdurQOoyPSD4GBgYiJicHo0aNRtGhRrT12lkhbMjMzsWTJEvTq1QtFihRRWrd3717s3bsX9+7dQ1JSEkqVKgV3d3f06NEDTk5OAP7v+2Tnzp3yss/5+fnh3bt3OHjwoLzM29sbsbGxACB/jHvZsmXh4uKCTp06oUaNGgptFC9eHJ06dcKiRYvQsGFDbR8G0iImvZRvjRgxAtbW1khLS8ONGzewZ88eXLt2DQcPHkThwoXl9dauXavDKIkKnpSUFFy/fh0BAQHo1auXrsMhPVC7dm3cunULYrFYa22eOnUKjx49QteuXRXKU1JSMGzYMJw7dw61a9fGoEGDYGFhgdjYWBw+fBh79uzB6dOnUaZMGY33Xa1aNfz0008AgI8fPyIqKgphYWHYvn07+vTpo9AxAwDdu3dHSEgILl26BA8PD433S7mLSS/lWw0aNJD/Zd65c2cUL14cq1evxokTJ+Dr6yuvZ2RkpKsQqYBKSkqCqamprsPQmbdv3wIAzM3NtdZmamoqxGIxDAw4ai635Mfz9vP3/fPOCG3YtWsXatasqfTr3ty5c3Hu3DlMnDgRffr0UVg3bNgwrF+/Psf7Ll26NNq2batQNm7cOIwdOxbr169HxYoV0aNHD/k6Ozs7SCQS7Nmzh0lvPsarExUYbm5uAIDo6GiFclVjR9PS0rB48WI0a9YMjo6OaNiwIebOnYu0tDSFehcuXED37t3h5uYGV1dXtGjRAgsWLFCoExsbi4CAALi4uMDDwwOzZs3CuXPnVI5fO3z4MDp06ABnZ2e4u7tj3LhxiIuLU+v1PXjwAP7+/nB2dkaDBg2wfPlySKVSlXXPnDmDHj16wMXFBa6urhg4cCAePHjwzX3IxghfvXoVU6dOhbu7O2rWrImff/4Z8fHxCnWPHz+OgQMHwsvLC46OjmjatCmWLVuGzMxMpXa3bduGpk2bwtnZGZ06dUJ4eLjK/av7vgDAvn375D8l1q5dGz179sT58+ezfRwCAwPh6uqKp0+fYsCAAXB1dcW4ceOyPEaBgYHw9vZWKlc1rtPBwQG//fYbjh8/jlatWsHR0REtW7bE2bNnFerFxsbi119/RYsWLeTnxogRI9Qeqy2VSrF+/Xq0bNkSTk5OqFevHqZOnar0nnl7e2PQoEEIDw9Hp06d4OTkhCZNmmDv3r0Kr6Nx48YAPiUPDg4OCq83Li4OEydORL169eSvZ+fOnQr7kY3fPHToEBYuXIj69eujRo0a+PDhg/x4P3v2DIMGDYKrqyvq16+PTZs2AQDu3bsHf39/uLi4oHHjxjhw4IDS601ISMDMmTPRsGFDODo6olmzZli1apXS5yEhIQGBgYGoVasW3NzcMGHCBCQmJiq1d/fuXQQGBqJJkyZwcnKCp6cnJk6ciHfv3inVDQ8PR8eOHeHk5ISmTZti69at33h3FN28eRMDBgxA7dq14eLigtatW2PDhg0KdS5duiQ/b93c3DB48GA8fPhQoY7sfIuMjMTYsWNRu3ZteZKVkZGBZcuWoWnTpnB0dIS3tzcWLFig9DlS53wAgPfv3+P3339H69at4erqipo1a6J///64e/euQr2vve+qxvSGh4djxIgRaNSokfzzPmvWLKSkpHzzOKampuLcuXOoV6+eQvmLFy+wbds2eHp6KiW8wKfhcP369ctRL29WjI2NMXfuXBQrVgwrV66EIAgK6+vVq4dTp04plVP+wZ5eKjBkY6y+1TsllUoxePBgXLt2DV26dIGdnR3u37+PDRs24PHjx1i+fDmAT0nmoEGD4ODggBEjRsDIyAhPnjzBP//8I28rKSkJvXv3xqtXr+Dv74+SJUvi4MGDKm/WkI0dc3JywpgxY/DmzRsEBwfjn3/+wd69e78at6z9zMxMDBw4ECYmJti+fbvKnpO9e/ciMDAQXl5eGDduHJKTk7Flyxb06NEDe/bsgbW19TeP5W+//QZzc3MMGzYMjx49wpYtW/Ds2TOEhIRAJBIBAPbs2QNTU1P89NNPMDU1xeXLl7F48WJ8+PABEyZMkLe1Y8cOTJ06Fa6urujduzeio6MxePBgWFhYoGzZstl+XwBg6dKlWLJkCVxdXTFixAiIxWLcvHkTly9fhpeXV7aPQ0ZGBvr164datWphwoQJMDY2/uYxUte1a9dw9OhR9OjRA0WKFEFISAhGjBiBU6dOoXjx4gCA27dv4/r162jZsiXKlCmD2NhYbNmyBf7+/jh06BBMTEy+uo+pU6diz5496NChA/z8/BATE4NNmzbhzp072LJli8JPyk+ePMHIkSPRqVMntG/fHrt27UJgYCCqV6+OKlWqoFmzZihatChmz56NVq1aoUGDBvLxkq9fv0aXLl0gEonQs2dPWFpa4uzZs5g0aRI+fPiglGQsX74cYrEY/fr1Q1pamjyOzMxMDBgwAG5ubhg3bhwOHDiA3377DSYmJli4cCFat26N5s2bY+vWrZgwYQJcXFxQoUIFAEBycjJ69eqFuLg4dOvWDWXLlsX169exYMECvHr1CpMmTQIACIKAIUOG4Nq1a+jWrRvs7Oxw7NgxhXNT5uLFi4iOjkaHDh1gZWWFBw8eYPv27YiMjMT27dvl5/y9e/fQr18/WFpaYvjw4cjIyMCSJUtQokQJtc6FCxcuYNCgQShVqpT8evHw4UOcPn0avXv3lscyYMAAWFtbY9iwYUhJScHGjRvRvXt37N69W+nzO3LkSFSsWBGjR4+WJ1OTJ0/Gnj170KJFC/z000+4desWgoKC8PDhQyxbtkxh+2+dD8CnjoTjx4/jxx9/hLW1NV6/fo1t27ahV69eOHTokFJPa1bv+5fCwsKQkpKC7t27o1ixYrh16xY2btyIFy9eYPHixV89lv/++y/S09Pxww8/KJSfPXsWGRkZaNOmzTfeDUUfPnyQ/8LxufT09Gy1U6RIETRt2hQ7d+5EZGSk/BgCQPXq1bF+/Xo8ePAAEokkW+1SHhGI8pldu3YJEolEuHjxovDmzRvh+fPnQlhYmFC3bl3B0dFReP78uUL9Xr16Cb169ZIv7927V6hatapw9epVhXpbtmwRJBKJcO3aNUEQBOGvv/4SJBKJ8ObNmyxjWbdunSCRSIRjx47Jy1JSUoQff/xRkEgkwuXLlwVBEIS0tDTBw8NDaNWqlZCSkiKve+rUKUEikQiLFi366mueOXOmIJFIhJs3b8rL3rx5I9SqVUuQSCRCdHS0IAiC8OHDB8HNzU2YPHmywvavXr0SatWqpVT+Jdmxbd++vZCWliYvX716tSCRSITjx4/Ly5KTk5W2nzJlilCjRg0hNTVV4XW3bdtWXiYIgrBt2zZBIpFo9L48fvxYqFq1qjB06FAhMzNToa5UKs32cZgwYYIgkUiE+fPnf/XYfF6/cePGSuWLFy8WJBKJQplEIhGqV68uPHnyRF4WEREhSCQSISQkRF6m6lhev35dkEgkwp49e74az9WrVwWJRCLs379fofzs2bNK5Y0bNxYkEonCMX7z5o3g6OgozJkzR14WHR0tSCQSYc2aNQpt/vLLL4Knp6fw9u1bhfLRo0cLtWrVkr+Oy5cvCxKJRGjSpInSa5Md75UrV8rL4uPjBWdnZ8HBwUE4dOiQvPzhw4eCRCIRFi9eLC9btmyZ4OLiIjx69Eih3fnz5wvVqlUTnj17JgiCIBw7dkyQSCTC6tWr5XUyMjKEHj16CBKJRNi1a5e8XNXxP3jwoNKxGjJkiODk5CTExsbKyyIjI4Vq1aopvfdfysjIELy9vYXGjRsL8fHxCutk560gCELbtm0FDw8P4d27d/KyiIgIoWrVqsLPP/8sL5Odb2PGjFFoS3Z+TZo0SaF8zpw5gkQiES5duiQvU/d8SE1NVfqsRUdHC46OjsLSpUvlZV9732XrZNdEQVB93IOCggQHBweFY6zK9u3bBYlEIty7d0+hfNasWYJEIhHu3Lnz1e1lZNe8r/1r2bKlwjaNGzcWBg4cmGWbsu+Oz6+XgiAI//zzjyCRSBTOccpfOLyB8q0+ffrAw8MDDRs2xIgRI2BiYoIVK1Z882ersLAw2NnZoXLlynj79q38X926dQFA3ksr63k9ceJElsMIzp07h9KlS6NJkybyssKFC6NLly4K9f7991+8efMG3bt3V+idbdSoESpXrozTp09/NeYzZ87AxcUFzs7O8jJLS0u0bt1aod7FixeRkJCAli1bKrw2AwMD1KhRQ+3pgrp27arQO9O9e3cUKlRIYcqdz3tDZb0kbm5uSE5ORlRUlMLr7tatm8LY6vbt26No0aIK+1T3fTl+/DikUimGDh2qND5U1iOnyXHo3r27Wscmu+rVqwcbGxv5ctWqVWFmZqYwDOfzY5meno53797BxsYG5ubmuHPnzlfbDwsLQ9GiReHp6anwWqtXrw5TU1Ol12pvby8fCgR8Oo9sbW2VhgV9SRAEHD16FN7e3hAEQWFfXl5eSExMxH///aewTbt27bLsNe/cubP8/+bm5rC1tYWJiQl8fHzk5ZUrV4a5ublCbGFhYahVqxbMzc0VYqhXrx4yMzNx9epVAJ96/AoVKqTwvhoaGqq8Me/zGFNTU/H27Vv5Hfiy15SZmYnz58+jadOmKFeunLy+nZ2d/NeFr7lz5w5iYmLg7++v9KuO7Lx9+fIlIiIi0L59exQrVky+vmrVqqhXr57KKa+6deumsCyrI7vJSqZv374K62XUOR+MjIzkn7XMzEy8e/cOpqamsLW1VXl+fu19/9zndZKSkvD27Vu4urpCEIRvnvfv378HAFhYWCiUf/jwAQCUZnP4lqlTp+Kvv/5S+qfJVHSyfX85jZrsfVc1bIbyBw5voHxr6tSpsLW1RWJiInbt2oWrV6+qddPakydP8PDhwyxvJnjz5g0AwNfXFzt27MDkyZPxxx9/wMPDA82aNcOPP/4o/wKIjY2FjY2N/EtL5vMkBwCePXsGALC1tVXaX+XKlXHt2rWvxvzs2TOlaXBUtff48WMAkP9U+iUzM7Ov7kemYsWKCstFihSBlZWVfAgJ8Gn4x59//onLly/Lv2hkZOMmZa/7y/bEYrH852oZdd+Xp0+fwsDAAHZ2dlnGn93jUKhQoVwZ4wdAYQiHjIWFBRISEuTLKSkpCAoKwu7duxEXF6cw5k/VGNTPPXnyBImJid88bt+K58vxv196+/YtEhISsG3bNmzbti3LOp/LaihN4cKFYWlpqVBWtGhRlClTRumzVLRoUYVj9eTJE9y7dy/L1yuLITY2FlZWVkrJj6rP4Pv377F06VKEhoYqHS/Z8X/79i1SUlKUzmVZm9+ag1WWRH7tZ+2vXSfs7Oxw/vx5pZvVvjzGsbGxMDAwULoGWVlZwdzcXOEzDKh3PkilUgQHB2Pz5s2IiYlRGLf/eXKeVUxZefbsGRYvXoyTJ08qnX9fXlOyInwxPlb22c7uvL3Ozs4qpyyzsLDIdpIq23dWifeX5zjlH0x6Kd/6/CLVtGlT9OjRA2PHjkVYWNhX/8qXSqWQSCRKU8rIyJIfY2NjbNq0CVeuXMHp06dx7tw5hIaGYtu2bVi3bh0MDQ21/6JySPYFMHfuXFhZWSmt11bMCQkJ6NWrF8zMzDBixAjY2NigcOHC+O+//zB//vwse8a/Rt33RR3ZPQ6f92R9S1ZfWKpu4FO1ry9jBIDp06dj9+7d6N27N1xcXFC0aFGIRCKFcZpZkUqlKFGiBObPn69y/ZfJpabngOw9bdOmDdq3b6+yzpe9Yln19mUVgzrHSiqVwtPTE/3791dZt1KlSirLv2bUqFG4fv06+vXrh2rVqsHU1BRSqRT9+/fP9zcdZTUjgrqJlTrnw8qVK7Fo0SJ07NgRI0eOhIWFBQwMDDBr1iyVx0edXt7MzEz89NNPiI+PR//+/VG5cmWYmpoiLi4OgYGB37yGyJLt+Ph4hWtD5cqVAXwaf12tWrVvxpEbZDfLfvkHkiyxl43lp/yHSS8VCIaGhhgzZgz8/f2xadMmDBw4MMu6NjY2uHv3Ljw8PL75xWBgYAAPDw94eHhg4sSJWLlyJRYuXIgrV66gXr16KF++PCIjIyEIgkJbT58+VWhH9nPoo0ePlHqoHj16pPBzqSrlypXDkydPlMofPXqksCzrPS1RooTSXc3Z8eTJE/mwAuBTz8WrV6/QoEEDAMDff/8t7x2rXbu2vN6Xsw3IXteTJ08UXnd6ejpiYmJQtWpVeZm674uNjQ2kUikePnyY5Zeato6DKubm5go9jzKyXjpNHDlyBO3atUNgYKC8LDU19Zu9vMCn43Hp0iXUrFlTqzfgfcnS0hJFihSBVCrV+jHNDhsbGyQlJX0zhvLly+Py5cv4+PGjwh/BX35m4uPjcenSJQwfPhzDhg2Tl8t+LZCxtLSEsbGxWp9DVWTn5P3797OM/fPrxJeioqJQvHjxb05JVr58eUilUjx58kTh15DXr18jISEB5cuX/2asXzpy5Ajc3d0xa9YshfKEhASNE7j79+/j8ePH+P3339GuXTt5+YULF9TaXpbcyp6wJ9OgQQMYGhriwIEDCu3mlY8fP+L48eMoW7as0q9Rsuvj136lIt3imF4qMNzd3eHs7IwNGzYgNTU1y3o+Pj6Ii4vD9u3bldalpKQgKSkJwP+NGfucLMmSTf3j5eWFuLg4nDhxQl4nNTVVqW1HR0eUKFECW7duVZg26MyZM3j48CEaNWr01dfWsGFD3LhxA7du3ZKXvX37Vmk6p/r168PMzAxBQUEq7zpWdXeyKtu2bVPYfsuWLcjIyJAnvbJe0c97edLS0rB582aFdhwdHWFpaan0uvfs2aOUOKr7vjRt2hQGBgZYtmyZUm+QLB5tHQdVbGxskJiYqDBd08uXL3Hs2DGN21TV2xYSEpJl7/HnfHx8kJmZqTC7hUxGRobKBF3TGFu0aIEjR47g/v37Sutzckyzw8fHB9evX8e5c+eU1iUkJCAjIwPAp+QnIyMDW7Zska/PzMzExo0bFbbJqqfzy2nEDA0N4eXlhePHjyv8gfPw4UOlqfJUqV69OqytrREcHKz0nsjO21KlSqFatWrYu3evQp379+/jwoULaj3NS1bny/j/+usvhfXZYWhoqNSje/jwYbWnW1RF1TVEEAQEBwertb2joyPEYjH+/fdfhfKyZcuic+fOOH/+PEJCQpS2k0qlWLduHV68eKFx7FlJSUnBzz//jPfv3yMgIEDpj/f//vsPRYsWVZjRgfIX9vRSgdKvXz+MHDkSu3fvzvLGpLZt2+Lw4cP43//+hytXrqBmzZrIzMyUP1FnzZo1cHJywrJlyxAeHo6GDRuifPnyePPmDTZv3owyZcqgVq1aAD7d8LVx40aMHTsW/v7+sLKywoEDB+Q/OcouemKxGOPGjcPEiRPRq1cvtGzZUj5lWfny5VXOJ/m5/v37Y9++fejfvz/8/f3lU5aVK1cO9+7dk9czMzPDr7/+ip9//hkdOnSAr68vLC0t8ezZM5w5cwY1a9bE1KlTv3kc09PT0adPH/j4+ODRo0fYvHkzatWqJb9hz9XVFRYWFggMDISfnx9EIhH27dun9MUoFosxatQoTJ06Fb1794avry9iYmKwe/dupTG96r4vFStWREBAAJYvX44ePXqgefPmMDIywu3bt1GqVCmMHTtWa8dBFV9fX8yfPx/Dhg2Dn58fUlJSsGXLFtja2irdyKWuRo0aYd++fTAzM4O9vT1u3LiBixcvqhwv+aU6deqga9euCAoKQkREBDw9PSEWi/H48WOEhYVh0qRJ+PHHHzWK60tjx47FlStX0KVLF3Tu3Bn29vaIj4/Hf//9h0uXLuHvv//Wyn6+pl+/fjh58iQCAgLQvn17VK9eHcnJybh//z6OHDmCEydOwNLSEt7e3qhZsyb++OMPxMbGwt7eHkePHlXqPTczM0Pt2rWxZs0apKeno3Tp0rhw4YLKOZKHDx+Oc+fOoWfPnujevbs8iba3t1f4HKpiYGCAX3/9FYMHD0a7du3k06NFRUUhMjJS/uTIn3/+GQMGDEDXrl3RqVMn+ZRlRYsWVeiJzkrVqlXRvn17bNu2DQkJCahduzZu376NPXv2oGnTpgq/4KirUaNGWLZsGSZOnAhXV1fcv38fBw4cUPoMZ0flypVhY2OD33//HXFxcTAzM8ORI0fU/iOtcOHC8PLywqVLlzBy5EiFdYGBgYiOjsaMGTNw9OhRNG7cGObm5nj+/DnCwsIQFRWFli1bahw78Gm+6n379gH4dBPew4cPERYWhlevXqFv375KNxgCn26wbdy4Mcf05mNMeqlAad68OWxsbLBu3Tp06dJFZS+OrJdw/fr12LdvH44dOwYTExNYW1vDz89PfhOJ7Pnqu3btwrt371C8eHHUqVMHw4cPl888UKRIEWzYsAEzZsxAcHAwTE1N0a5dO7i6umL48OEK4+06dOgAY2NjrF69GvPnz4epqSmaNm2K8ePHf3Nu4VKlSiE4OBgzZszAqlWrUKxYMXTr1g2lSpWSz0sq07p1a5QqVQqrVq3C2rVrkZaWhtKlS8PNzQ0dOnRQ6zhOnToVBw4cwOLFi5Geno6WLVti8uTJ8ot18eLFsXLlSvz+++/4888/YW5ujjZt2sDDwwP9+vVTaKtr167IzMzE2rVrMXfuXEgkEqxYsQKLFi3S6H0BPs1Nam1tjY0bN2LhwoUwMTGBg4ODwhOStHEcVClevDiWLl2KOXPmYN68ebC2tsaYMWPw5MkTjZPeSZMmwcDAAAcOHEBqaipq1qyJv/76K8txq1/67bff4OjoiK1bt2LhwoUwNDRE+fLl0aZNG9SsWVOjmFQpWbIkduzYgWXLluHYsWPYsmULihUrBnt7+68+0EObTExMEBISgqCgIISFhWHv3r0wMzNDpUqVFD6bBgYGWLFiBWbNmoX9+/dDJBLB29sbgYGBSj97//HHH5g+fTo2b94MQRDg6emJ1atXo379+gr1qlatirVr12L27NlYvHgxypQpg+HDh+PVq1ffTHqBT79AbNiwAcuWLcO6desgCAIqVKigMNtLvXr1sGbNGixevBiLFy9GoUKFULt2bYwfP17tJHPGjBmwtrbGnj17cPz4cZQsWRKDBg1SK2lWJSAgAMnJyThw4ABCQ0Pxww8/ICgoCH/88YdG7QGf/iBeuXIlZsyYgaCgIBQuXBjNmjVDz549lZ50lpWOHTti+PDheP78ucINeSYmJli9ejV2796NvXv3Yvny5UhJSUGpUqXg7u6O+fPnK80tnF0RERH4+eefIRKJUKRIEZQtWxaNGzdG586dFWbZkXn48CHu37+PX375JUf7pdwlEvL7KH6ifGj9+vWYPXs2zp49m+OLa16SPUBj586dKu9kJiLKLzIzM+Hr6wsfHx+MGjVK1+F81cyZMxEeHo7du3ezpzcf45heom/48pGZqamp2LZtGypVqlSgEl4iooLE0NAQI0eOxObNm7M9RVleevfuHXbu3IlRo0Yx4c3nOLyB6BuGDRuGcuXKoWrVqvjw4QP279+PqKioLKeQIiIi7fD19YWvr6+uw/iq4sWL4/r167oOg9TApJfoG7y8vLBz504cOHAAmZmZsLe3x8KFC/P9hZiIiIj+D8f0EhEREZHe45heIiIiItJ7THqJiIiISO8x6SUiIiIivcekl4iIiIj0HpNeIiIiItJ7THqJiIiISO8x6SUiIiIivcekl4iIiIj03v8Dd/js0df6yE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79" y="4251012"/>
            <a:ext cx="3384138" cy="2520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767817" y="4682208"/>
            <a:ext cx="2273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El riesgo aumenta con la cantidad  de cigarrillos</a:t>
            </a:r>
          </a:p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fumados por día.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317924" y="2284879"/>
            <a:ext cx="3601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Rango </a:t>
            </a:r>
            <a:r>
              <a:rPr lang="es-MX" dirty="0">
                <a:latin typeface="Century Gothic" panose="020B0502020202020204" pitchFamily="34" charset="0"/>
              </a:rPr>
              <a:t>de </a:t>
            </a:r>
            <a:r>
              <a:rPr lang="es-MX" dirty="0" smtClean="0">
                <a:latin typeface="Century Gothic" panose="020B0502020202020204" pitchFamily="34" charset="0"/>
              </a:rPr>
              <a:t>edad: 32 a </a:t>
            </a:r>
            <a:r>
              <a:rPr lang="es-MX" dirty="0">
                <a:latin typeface="Century Gothic" panose="020B0502020202020204" pitchFamily="34" charset="0"/>
              </a:rPr>
              <a:t>70 años. </a:t>
            </a:r>
            <a:endParaRPr lang="es-MX" dirty="0" smtClean="0">
              <a:latin typeface="Century Gothic" panose="020B0502020202020204" pitchFamily="34" charset="0"/>
            </a:endParaRPr>
          </a:p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El riesgo </a:t>
            </a:r>
            <a:r>
              <a:rPr lang="es-MX" dirty="0">
                <a:latin typeface="Century Gothic" panose="020B0502020202020204" pitchFamily="34" charset="0"/>
              </a:rPr>
              <a:t>a padecer </a:t>
            </a:r>
            <a:r>
              <a:rPr lang="es-MX" dirty="0" smtClean="0">
                <a:latin typeface="Century Gothic" panose="020B0502020202020204" pitchFamily="34" charset="0"/>
              </a:rPr>
              <a:t>CHD aumenta con </a:t>
            </a:r>
            <a:r>
              <a:rPr lang="es-MX" dirty="0">
                <a:latin typeface="Century Gothic" panose="020B0502020202020204" pitchFamily="34" charset="0"/>
              </a:rPr>
              <a:t>la </a:t>
            </a:r>
            <a:r>
              <a:rPr lang="es-MX" dirty="0" smtClean="0">
                <a:latin typeface="Century Gothic" panose="020B0502020202020204" pitchFamily="34" charset="0"/>
              </a:rPr>
              <a:t>edad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304" y="1666544"/>
            <a:ext cx="3516923" cy="216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61" y="1666544"/>
            <a:ext cx="3553846" cy="2160000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1116070" y="1217667"/>
            <a:ext cx="105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¿</a:t>
            </a:r>
            <a:r>
              <a:rPr lang="es-AR" b="1" dirty="0" smtClean="0">
                <a:latin typeface="Century Gothic" panose="020B0502020202020204" pitchFamily="34" charset="0"/>
              </a:rPr>
              <a:t>Pacientes de mayor edad tienen mas probabilidad de padecer enfermedades coronarias?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3991951" y="3877793"/>
            <a:ext cx="46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¿</a:t>
            </a:r>
            <a:r>
              <a:rPr lang="es-AR" b="1" dirty="0" smtClean="0">
                <a:latin typeface="Century Gothic" panose="020B0502020202020204" pitchFamily="34" charset="0"/>
              </a:rPr>
              <a:t>Fumar es un factor de riesgo de CHD?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9" y="1270852"/>
            <a:ext cx="3141220" cy="324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271" y="1270852"/>
            <a:ext cx="3141220" cy="324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7549"/>
            <a:ext cx="11203236" cy="1325563"/>
          </a:xfrm>
        </p:spPr>
        <p:txBody>
          <a:bodyPr>
            <a:normAutofit/>
          </a:bodyPr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3- </a:t>
            </a:r>
            <a:r>
              <a:rPr lang="es-AR" b="1" dirty="0">
                <a:latin typeface="Century Gothic" panose="020B0502020202020204" pitchFamily="34" charset="0"/>
              </a:rPr>
              <a:t>Análisis exploratorio de los datos</a:t>
            </a:r>
            <a:r>
              <a:rPr lang="en-US" b="1" dirty="0">
                <a:latin typeface="Century Gothic" panose="020B0502020202020204" pitchFamily="34" charset="0"/>
              </a:rPr>
              <a:t/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AutoShape 2" descr="data:image/png;base64,iVBORw0KGgoAAAANSUhEUgAAAr0AAAIKCAYAAAAu6/cVAAAAOXRFWHRTb2Z0d2FyZQBNYXRwbG90bGliIHZlcnNpb24zLjcuMSwgaHR0cHM6Ly9tYXRwbG90bGliLm9yZy/bCgiHAAAACXBIWXMAAA9hAAAPYQGoP6dpAACAJElEQVR4nO3dd1gT2fs28DtgEBBBUayIIhh0BQRFEcGGbcHeK+hasfcV1/Jd17rq6trFtgr2XhF7byuubVcsiAVQsQNKJ/P+4Zv8jAkaQiAQ7891eV3OmTNnnkwmk4eTM2dEgiAIICIiIiLSYwa6DoCIiIiIKLcx6SUiIiIivcekl4iIiIj0HpNeIiIiItJ7THqJiIiISO8x6SUiIiIivcekl4iIiIj0HpNeIiIiItJ7THqJiEhOEASsW7cOoaGhug6FiEirmPTSd83Pzw9+fn7frHflyhU4ODjgypUrWtt3YGAgvL29Nd7e29sbgYGBWotHHTmNOTd9eTxUvWf5Of68ltU5vX37dixZsgQODg46iix3vX79GiNGjIC7uzscHBywfv16XYeUK76Xcz0mJgYODg7YvXu3rkOhAqCQrgOg78fTp0+xZs0aXLhwAS9fvoRYLIZEIoGPjw+6du0KY2PjXNlvZGQkDh8+jPbt28Pa2jpX9kGkD+Li4jBv3jxMmzYNdnZ2ug4nV8yePRvnzp3DsGHDULJkSTg6Ouo6JCoANm3aBBMTE3To0EHXoVAOMOmlPHH69GmMHDkSRkZGaNu2LSQSCdLT03Ht2jXMmzcPkZGRmD59eq7sOzIyEkuXLkWdOnWUkt61a9fmyj711fTp0yEIgq7DUCksLAwikUjXYRRov/76K3x9fdGmTRtdh5JrLl++jCZNmqBfv366DoW0oHz58rh16xYKFcrddGbLli0oXrw4k94Cjkkv5bro6GiMHj0a5cqVw4YNG1CqVCn5up49e+LJkyc4ffq0TmIzMjLSyX4LKrFYrJP9JiUlwdTUVKlcEASkpqbC2Nj4u34vszo+2bVixQotRJO/vXnzBubm5roOg7REJBKhcOHCug6DCgiO6aVct2bNGiQlJWHmzJkKCa9MxYoV0bt3b/nyrl274O/vDw8PDzg6OsLX1xebN29W2s7b2xuDBg1CeHg4OnXqBCcnJzRp0gR79+6V19m9ezdGjhwJAPD394eDg4PCOEZVY3pfvHiBIUOGwMXFBR4eHpg1axbS0tKU9h8eHo4RI0agUaNGcHR0RMOGDTFr1iykpKQo1T1+/DhatWoFJycntGrVCseOHVPv4OFTYrd8+XI0aNAANWrUgJ+fHx48eKCybkJCAmbOnImGDRvC0dERzZo1w6pVqyCVStXa15kzZ9CrVy+4urqiZs2a6NixIw4cOCBfr2qc4Lt37zB+/HjUrFkTbm5umDBhAu7evas0zu7u3bsIDAxEkyZN4OTkBE9PT0ycOBHv3r1TaE82njQyMhJjx45F7dq10aNHDwD/956fO3cOHTp0gLOzM7Zu3Spfp8kY56SkJMyZM0d+zFq0aIG1a9cq9WhfuHAB3bt3h5ubG1xdXdGiRQssWLDgm+07ODjgt99+w/79+9GiRQs4OTmhQ4cOuHr1qlLdO3fuoH///qhZsyZcXV3Ru3dv3LhxQ6HO7t274eDggL///hu//vorPDw80LBhw6/GoO45rer9Xbt2Lbp16wZ3d3c4OzujQ4cOCAsL++brltm2bRuaNm0KZ2dndOrUCeHh4UqfO9lriomJUdg2q3HHN2/eRL9+/VCrVi3UqFEDvXr1wrVr174ah2wfgiBg06ZN8msBgCzHMKuKS3YOXrlyRX4Otm7dWh7j0aNH0bp1a/n7fOfOHYU2s/s5ePLkCQIDA+Hm5oZatWph4sSJSE5O/uprzUp+OddjY2Px66+/okWLFnB2doa7uztGjBih9P4Dn65ps2bNgre3NxwdHdGgQQP8/PPPePv2LYCsx/Q+fPgQI0aMQJ06deRxnDhxQqGO7P29du0aZs+ejbp168LFxQVDhw6Vtw98es8fPHiAv//+W37efH7+qnvdPXToEDp06CC/vrZu3RobNmz45nEl7WFPL+W6U6dOoUKFCqhZs6Za9bds2YIqVarA29sbhQoVwqlTpzBt2jQIgoCePXsq1H3y5AlGjhyJTp06oX379ti1axcCAwNRvXp1VKlSBbVr14afnx9CQkIQEBCAypUrA0CW4xVTUlLQu3dvPH/+HH5+fihVqhT27duHy5cvK9UNCwtDSkoKunfvjmLFiuHWrVvYuHEjXrx4gcWLF8vrnT9/HsOHD4e9vT3Gjh2Ld+/eYeLEiShTpoxax2PRokVYsWIFGjZsiIYNG+K///5D3759kZ6erlAvOTkZvXr1QlxcHLp164ayZcvi+vXrWLBgAV69eoVJkyZ9dT+7d+/GL7/8gipVqmDQoEEoWrQoIiIicO7cObRu3VrlNlKpFIMHD8atW7fQvXt3VK5cGSdOnMCECROU6l68eBHR0dHo0KEDrKys8ODBA2zfvh2RkZHYvn270tCEkSNHomLFihg9erTCl/KjR48wduxYdO3aFV26dIGtra1ax1EVQRAwePBgXLlyBZ06dUK1atVw7tw5zJ07F3Fxcfjll18AAA8ePMCgQYPg4OCAESNGwMjICE+ePME///yj1n6uXr2K0NBQ+Pn5wcjICFu2bEH//v2xY8cOSCQS+T569uyJIkWKoH///ihUqBC2bdsGPz8/bNy4ETVq1FBoc9q0abC0tMTQoUORlJSU5b6zc06rEhwcDG9vb7Ru3Rrp6ek4dOgQRo4ciaCgIDRq1Oir2+7YsQNTp06VJ/DR0dEYPHgwLCwsULZsWbX2/6VLly5hwIABcHR0xLBhwyASibB792707t0bmzdvhrOzs8rtateujblz5+Lnn3+Gp6cn2rZtq9H+gU/XnbFjx6Jbt25o06YN1q1bh4CAAEybNg0LFy5E9+7dAQCrVq3CqFGjEBYWBgODT31M2f0cjBo1CtbW1hgzZgzu3LmDHTt2wNLSEuPHj89WzPnpXL99+zauX7+Oli1bokyZMoiNjcWWLVvg7++PQ4cOwcTEBADw8eNH9OzZEw8fPkTHjh3xww8/4N27dzh58iTi4uJgaWmpMoYHDx6ge/fuKF26NAYMGABTU1McPnwYQ4cOxZIlS9CsWTOF+jNmzIC5uTmGDRuG2NhYbNiwAb/99hv+/PNPAMAvv/yC6dOnw9TUFAEBAQCAkiVLAlD/unvhwgWMGTMGHh4eGDduHAAgKioK//zzj0KnD+UygSgXJSYmChKJRBg8eLDa2yQnJyuV9e3bV2jSpIlCWePGjQWJRCJcvXpVXvbmzRvB0dFRmDNnjrzs8OHDgkQiES5fvqzUbq9evYRevXrJl9evXy9IJBIhNDRUXpaUlCQ0a9ZMqQ1VcQYFBQkODg5CbGysvKxt27aCp6enkJCQIC87f/68IJFIhMaNG2d5HGSvp3r16sLAgQMFqVQqL1+wYIEgkUiECRMmyMuWLVsmuLi4CI8ePVJoY/78+UK1atWEZ8+eZbmfhIQEwdXVVejcubOQkpKisO7z/U6YMEEh5iNHjggSiURYv369vCwzM1Pw9/cXJBKJsGvXLnm5quN18OBBpfdw8eLFgkQiEcaMGaNUX/aenz17VuW6z4/H5cuXld6zL+M/duyYIJFIhOXLlyu0NXz4cMHBwUF48uSJIAiC8NdffwkSiUR48+aN0n6/RSKRCBKJRLh9+7a8LDY2VnBychKGDh0qLxsyZIhQvXp14enTp/KyuLg4wdXVVejZs6e8bNeuXYJEIhG6d+8uZGRkfHP/2Tmnvzw+gqD8vqWlpQmtWrUS/P39v7rftLQ0wcPDQ2jbtq2QmpoqL9+2bZsgkUgUPney1xQdHa3QxpfvoVQqFZo3by707dtX4bxMTk4WvL29hZ9++ulbh0OQSCTCtGnTFMpk59yXVMUlOwf/+ecfedm5c+cEiUQiODs7K3z2t27dqtZ142ufg4kTJyrUHTp0qFCnTp1vvs78fK6rOgbXr18XJBKJsGfPHnnZokWLBIlEIhw9elSpvuz9j46OVrrW9O7dW2jVqpXCeSeVSoWuXbsKzZs3l5fJ3t8+ffoonE+zZs0SqlWrpnDNbtmypcI5K6PudXfGjBlCzZo11frMUu7h8AbKVR8+fAAAFClSRO1tPp/FITExEW/fvkWdOnUQHR2NxMREhbr29vZwc3OTL1taWsLW1hbR0dEaxXv27FlYWVnhxx9/lJeZmJigS5cuX40zKSkJb9++haurKwRBkP+k+fLlS0RERKB9+/YoWrSovL6npyfs7e2/Gc/FixeRnp6OXr16KfQAqeoZCAsLQ61atWBubo63b9/K/9WrVw+ZmZkqf06XuXDhAj5+/IiBAwcqjY/72s1h586dg1gsVjg+BgYGSj3ygOLxSk1Nxdu3b+W9l//9959S/W7duqncp7W1NerXr59lTNlx9uxZGBoaKg1x6du3LwRBwNmzZwFAPgb0xIkTag8V+Zyrq6vCLAHlypVDkyZNcP78eWRmZiIzMxMXLlxA06ZNUaFCBXm9UqVKoVWrVrh27Zr8syTTpUsXGBoaqvUa1T2nVfn8fYuPj0diYiJq1aql9LP9l/7991+8efMG3bp1Uxhv/eVnITsiIiLw+PFjtG7dGu/evZOf40lJSfDw8MDVq1c1en+yy97eHq6urvJl2Xlct25dlCtXTqn88+tRTj8Hbm5ueP/+vdL58C355VwHFI9Beno63r17BxsbG5ibmyucV0ePHkXVqlWVemaBrK9L79+/x+XLl+Hj44MPHz7Iz5F3797By8sLjx8/RlxcnMI2Xbp0UWjPzc0NmZmZiI2N/ebrVfe6a25ujuTkZFy4cOGbbVLu4fAGylVmZmYAPv1Mpa5r165hyZIluHHjhtLYtcTERIUvTFU/kVpYWCA+Pl6jeGNjY1GxYkWlC6qqn9CfPXuGxYsX4+TJk0r7k30hPXv2DMCncctfsrW1/WbiINu+UqVKCuWWlpawsLBQKHvy5Anu3bsHDw8PlW19PkbtS0+fPgUAVKlS5avxqIrPyspK/nOkjI2NjVLd9+/fY+nSpQgNDcWbN28U1n35xwyALKeX0+a0c7GxsShVqpT8PJWRDX+Rfen5+vpix44dmDx5Mv744w94eHigWbNm+PHHH+U/W3+Nqve/UqVKSE5Olr8vycnJKs8zOzs7SKVSPH/+XOH9Ufc4ZOecVuXUqVNYsWIFIiIiFMYBf2umjKzOfbFYrJDYZ8fjx48BQOXwGZnExESlz4a2fXndkV2TvhyyJDuvEhIS5GXZ/Rx8nkQD/5eUxsfHK523X5NfznUrKyukpKQgKCgIu3fvRlxcnMLwpc+PwdOnT9G8eXO1X6NsG0EQsGjRIixatEhlnTdv3qB06dLy5ayO8efvW1bUve726NEDhw8fxoABA1C6dGl4enrCx8cHDRo0UOt1kXYw6aVcZWZmhlKlSmV549WXnj59ij59+qBy5coIDAxE2bJlIRaLcebMGaxfv16p50Gdnq7ckJmZiZ9++gnx8fHo378/KleuDFNTU8TFxSEwMDBPepu+JJVK4enpif79+6tc/2XinNdGjRqF69evo1+/fqhWrRpMTU0hlUrRv39/ldOgZXVHdm7N5/w1xsbG2LRpE65cuYLTp0/j3LlzCA0NxbZt27Bu3TqdnId5ccd6eHg4Bg8ejNq1a+N///sfrKysIBaLsWvXLhw8eFBr+8kqgf7ycyQ7T37++WdUq1ZN5TaazGKR1f5lPZNfyur9zqr88/M7u5+DrBJNVXW1IS/O9enTp8vHYbu4uKBo0aIQiURK4/c1ITtn+vbtm+UvQl/+UZ6TY6zudbdEiRLYu3cvzp8/j7Nnz+Ls2bPYvXs32rVrh99///2b+yHtYNJLua5x48bYtm0brl+/rvCToConT55EWloaVqxYofDXd06ehJaduVvLly+P+/fvQxAEhe0ePXqkUO/+/ft4/Pgxfv/9d7Rr105e/uVPV7LX8OTJE6V9fdmmKrLtHz9+rNA79vbtW6XeZRsbGyQlJaFevXrfbPdLsi+BBw8eqOyp+Vp8V65cQXJyskJvr6znWCY+Ph6XLl3C8OHDMWzYMHm5rOdOV8qXL49Lly7hw4cPCj1gUVFR8vUyBgYG8PDwgIeHByZOnIiVK1di4cKFuHLlyjePuar3//HjxzAxMZHfjGNiYqLynIiKioKBgYHGN36pe06rcuTIERQuXBhr165VGKKwa9eub277+bn/eS9Yeno6YmJiULVqVXmZrGfty57OL39eln0GzMzMNDrPs/J5z97n05nJequ1RZefg/x0rh85cgTt2rVTmG0lNTVV6f23sbFRu8NERnaOiMVirZ4jWX2PZOe6a2RkBG9vb3h7e0MqleLXX3/Ftm3bMGTIkGxdd0lzHNNLua5///4wNTXF5MmT8fr1a6X1T58+lU/bIutF+PLnLnW+ZLMiS8ZU/XT4pQYNGuDly5cKUzIlJydj+/btCvVkPQOfxykIAoKDgxXqlSpVCtWqVcOePXsU9n/hwgVERkZ+M5569epBLBZj48aNCvtSNc2Nj48Prl+/jnPnzimtS0hIQEZGRpb78fLyQpEiRRAUFITU1FSFdV/r7fDy8kJ6errC8ZFKpdi0aZNCvax6h3Q9XU+DBg2QmZmpFO/69eshEonkPz2+f/9eaVtZT6Oqqb++dP36dYXxms+fP8eJEyfg6ekJQ0NDGBoawtPTEydOnFCYtun169c4ePAgatWqla2fsj+n7jmtiqGhIUQikUKPZ0xMjNLUT6o4OjrC0tISW7duVThGe/bsUfrZWPZH1+fjzjMzM5VidHR0hI2NDdatW6dyyNTXhvB8jar9JyUlKUx/qA26/Bzkl3MdUH0cQkJClHrWmzdvjrt376qc4jGr61KJEiVQp04dbNu2DS9fvlRar+k5YmJionK4g7rX3S+npDMwMJBPk6fOcSXtYE8v5TobGxvMnz8fo0ePhq+vr/yJbGlpabh+/TrCwsLkT7nx9PSEWCxGQEAAunXrho8fP2LHjh0oUaIEXr16pdH+q1WrBkNDQ6xevRqJiYkwMjJC3bp1UaJECaW6Xbp0waZNmzBhwgT8999/sLKywr59+5R+Uq9cuTJsbGzw+++/Iy4uDmZmZjhy5IjKi+KYMWMwaNAg9OjRAx07dsT79++xceNGVKlS5atTTQGfxu727dsXQUFBGDRoEBo2bIg7d+7g7NmzKF68uELdfv364eTJkwgICED79u1RvXp1JCcn4/79+zhy5AhOnDiR5RQ/ZmZmmDhxIiZPnoxOnTqhVatWMDc3x927d5GSkpLlz2+y+Vd///13PH36FJUrV1YY4yzrHTEzM0Pt2rWxZs0apKeno3Tp0rhw4YLKeTnzkre3N9zd3bFw4ULExsbCwcEBFy5cwIkTJ9C7d295MrRs2TKEh4ejYcOGKF++PN68eYPNmzejTJkyqFWr1jf3I5FI0K9fP4VpnABg+PDh8jqjRo3CxYsX0aNHD/To0QOGhobYtm0b0tLSsj091efUPadVadiwIf766y/0798frVq1kr9uGxsb3Lt376vbisVijBo1ClOnTkXv3r3h6+uLmJgY7N69W2lMb5UqVeDi4oIFCxYgPj4eFhYWCA0NVfpDzcDAADNmzMCAAQPQqlUrdOjQAaVLl0ZcXByuXLkCMzMzrFy5MtvHyNPTE+XKlcOkSZMQFRUFQ0ND7Nq1C8WLF9dqb68uPwf56Vxv1KgR9u3bBzMzM9jb2+PGjRu4ePEiihUrptBWv379cOTIEYwcORIdO3ZE9erVER8fj5MnT2LatGkKvxZ87n//+x969OiB1q1bo0uXLqhQoQJev36NGzdu4MWLF9i/f3+2j1/16tWxZcsWLF++HBUrVoSlpSU8PDzUvu5OnjwZ8fHxqFu3LkqXLo1nz55h48aNqFatmt4+8js/YtJLeaJJkybYv38/1q5dixMnTmDLli0wMjKCg4MDAgMD5XeSV65cGYsXL8aff/6J33//HSVLlkT37t1haWkpn0cyu6ysrDBt2jQEBQVh0qRJyMzMRHBwsMqk18TEBOvXr8f06dOxceNGGBsbo3Xr1mjQoIHCmC2xWIyVK1dixowZCAoKQuHChdGsWTP07NlTaf7PBg0aYNGiRfjzzz/xxx9/wMbGBrNnz8aJEyfw999/fzP+UaNGwcjICFu3bsWVK1fg7OyMdevWYdCgQUqxh4SEICgoCGFhYdi7dy/MzMxQqVIlDB8+/Jt3zHfu3BklSpTAqlWrsHz5chQqVAiVK1dGnz59stzG0NAQQUFBmDlzJvbs2QMDAwM0a9YMQ4cORffu3RXGnf7xxx+YPn06Nm/eDEEQ4OnpidWrV2ttJgZNGBgYYMWKFVi8eDFCQ0Oxe/dulC9fHj///DP69u0rr+ft7Y3Y2Fjs2rUL7969Q/HixVGnTh21jivwaY5YFxcXLFu2DM+ePYO9vT1mz56t8KVdpUoVbNq0CX/88QeCgoIgCAKcnZ0xb948pTl6s0Pdc1oVDw8PzJw5E6tXr8asWbNgbW2NcePGITY29ptJLwB07doVmZmZWLt2LebOnQuJRIIVK1aovMFo/vz5mDp1KlatWgVzc3N06tQJ7u7u+OmnnxTqubu7Y9u2bVi+fDk2btyIpKQkWFlZwdnZGV27ds3ewfn/xGIxli5dimnTpmHRokWwsrJC7969YW5ujokTJ2rUZlZ09TnIT+f6pEmTYGBggAMHDiA1NRU1a9aU/3H1uSJFimDTpk1YsmQJjh07hj179qBEiRLw8PBQuBHtS/b29ti1axeWLl2KPXv24P3797C0tMQPP/yAoUOHanD0gKFDh+LZs2dYs2YNPn78iDp16sDDw0Pt626bNm2wfft2bN68GQkJCbCysoKPjw+GDx+u1g2CpB0iIbdGwxPRd+v48eMYOnQoNm/erFbvkD5zcHBAz549MXXqVF2Hkm/Ips0KCQnRcSSkTTzXKb/jnxdElCNfPnY5MzMTISEhMDMzQ/Xq1XUUFRERkSIObyCiHJk+fTpSUlLg6uqKtLQ0HD16FNevX8eYMWN0Mr0YERGRKkx6iShH6tati7/++gunT59GamoqKlasiClTpqBXr166Do2IiEiOY3qJiIiISO9xTC8RERER6T0mvURERESk9zimNwvXr1+HIAgQi8W6DoWIiIiIVEhPT4dIJIKrq+s36zLpzYIgCF99/CoRERER6VZ2cjUmvVmQ9fA6OTnpOBIiIiIiUuX27dtq1+WYXiIiIiLSe0x6iYiIiEjvMeklIiIiIr3HpJeIiIiI9B6TXiIiIiLSe0x6iYiIiEjvMeklIiIiIr3HpJeIiIiI9B6TXiIiIiLSe0x6iYiIiEjvMeklIiIiIr3HpJeIiIiI9F6+Snr9/Pzg4OCg8t+hQ4fk9Xbs2IEWLVrAyckJbdq0walTp3QYNVHOnD9/Hh06dMD58+d1HQoREZHeEgmCIOg6CJnIyEh8+PBBoWzDhg04evQozp07B0tLSxw6dAhjx45FQEAA6tati9DQUOzatQubNm2Ci4uL1mK5ffs2AMDJyUlrbRJ9KSUlBV27dsWrV69gZWWFbdu2wdjYWNdhERERFQjZydcK5XYw2WFvb69UNnbsWHh6esLS0hIAsHjxYrRs2RKjRo0CANStWxf379/HsmXLsHr16rwMlyjHgoOD8fr1awDA69evERISggEDBug4KiIiIv2Tr4Y3fOmff/5BTEwMWrduDQCIjo7G48eP4ePjo1DP19cXly5dQlpami7CJNJITEwMQkJCIPuxRRAEhISEICYmRseRERER6Z981dP7pYMHD8LU1BRNmjQBAERFRQEAbG1tFerZ2dkhPT0d0dHRsLOz09r+BUFAUlKS1tojkhEEAXPnzs2yfPbs2RCJRDqIjIiIqOAQBEHt78t8m/RmZGTg8OHD8Pb2hqmpKQAgPj4eAGBubq5QV7YsW68t6enpiIiI0GqbRADw4sULhIeHK5VnZmYiPDwcp0+fRpkyZXQQGRERUcFiZGSkVr18m/ReuHABb9++RatWrXQWg1gsVjnOmCinqlatiiNHjuCff/6BVCqVlxsaGqJmzZpo1KgRe3qJiIi+ITIyUu26+TbpPXjwIIoVKwYvLy95mYWFBQAgMTERVlZW8vKEhASF9doiEonkvcxE2vbzzz+je/fuCmUikQjjx49HkSJFdBQVERFRwZGdDqJ8eSNbSkoKjh8/jh9//BFisVheXrlyZQD/N7ZXJioqCmKxGBUqVMjTOIlywtraGn5+fvIPrEgkgp+fH6ytrXUcGRERkf7Jl0nvyZMnkZSUJJ+1QaZChQqoVKkSwsLCFMpDQ0Ph4eGh9pgOovzC398fJUuWBABYWVnBz89PxxERERHpp3w5vOHAgQMoV64catWqpbRu+PDhGDduHGxsbODu7o7Q0FDcunULGzdu1EGkRDljbGyM8ePHY8GCBRgzZgwfTEFERJRL8l3SGx8fj3PnzqF3794qx2m0atUKycnJWL16NVatWgVbW1ssXboUrq6uOoiWKOe8vLwUxq4TERGR9uWrxxDnJ3wMMREREVH+lp18LV+O6SUiIiIi0iY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5dJ7549e9CuXTs4OTnB3d0d/fv3R0pKinz9yZMn0aZNGzg5OaFFixbYtWuXDqMlypl27dqhXr16aNeuna5DISLSilWrVsHLywurVq3SdShEcvku6V2xYgWmT58OX19frF27Fr/99husra2RmZkJAAgPD8ewYcPg4uKC1atXw8fHB5MmTUJYWJiOIyfKvtu3b+Ply5cAgJcvX+L27ds6joiIKGfev3+P4OBgSKVSBAcH4/3797oOiQgAIBIEQdB1EDJRUVFo3bo1li9fjoYNG6qs069fP3z8+BFbt26Vl40dOxYREREIDQ3VWiyy5MPJyUlrbRJ9ydPTE59/BA0MDHD+/HkdRkRElDMBAQG4deuWfLlGjRpYsWKFDiMifZadfC1f9fTu3r0b1tbWWSa8aWlpuHLlCn788UeFcl9fXzx8+BAxMTF5ESaRVsyZMwdf/s0plUoxZ84cHUVERJQz4eHhCgkvANy8eRPh4eE6iojo/xTSdQCfu3nzJiQSCZYvX46QkBAkJibC0dEREydORI0aNfD06VOkp6ejcuXKCtvZ2dkB+NRTbG1trbV4BEFAUlKS1tojkklLS8P+/ftVrtu/fz8CAgJgZGSUx1EREWlOKpVi8uTJKtdNnjwZO3fuhIFBvuprIz0gCAJEIpFadfNV0vvq1Sv8+++/uH//Pv73v//BxMQEK1euRN++fXH06FHEx8cDAMzNzRW2ky3L1mtLeno6IiIitNomEQD89ddfX10/efJk/PTTT3kUDRFRzv37779ISEhQuS4hIQG7du2Co6NjHkdF3wN1O4nyVdIr61ldtGgRqlatCuDTWCBvb29s3LgRXl5eeRqPWCyGvb19nu6Tvg8zZsyAr6/vV9ezp5eIChIHBwds2bJFZeJrbm6Ojh07sqeXtC4yMlLtuvkq6TU3N0exYsXkCS8AFCtWDD/88AMiIyPRsmVLAEBiYqLCdrIPmIWFhVbjEYlEMDU11WqbRABgamqKNm3aqBzi0LZtWxQrVizvgyIiyqEZM2ZgxIgRKsvNzMx0EBHpO3WHNgD57Ea2r/WqpqamwsbGBmKxGFFRUQrrZMtfjvUlys8CAwOVPqwGBgaYMGGCjiIiIsoZNzc3ODs7K5TVqFEDbm5uOoqI6P/kq6S3cePGeP/+vcI42nfv3uG///5D9erVYWRkBHd3dxw5ckRhu9DQUNjZ2Wn1JjaivLBy5UqFZU7rQ0QF3Zw5c+TDGAwMDDB79mwdR0T0Sb5Keps2bQonJyeMGDECoaGhOHHihPwu9h49egAABg8ejBs3buDXX3/FlStXsHjxYhw8eBDDhw/XcfRE2efk5IRSpUoBAEqVKsV5oYmowCtWrBj8/f1hYGAAf39/DteifCNfPZwCAN6+fYvZs2fj1KlTSE9Ph5ubGyZOnKgw9OHEiRP4888/8ejRI5QrVw4DBw5Ep06dtBoHH05BRERElL9lJ1/Ld0lvfsGkl4iIiCh/K7BPZCMiIiIiyg1MeomIiIhI7zHpJSIiIiK9x6SXiIiIiPQek14iIiIi0ntMeomIiIhI7zHpJSIiIiK9V0jTDc+cOYP169fjzp07SExMhKrpfj9/nDARERERka5o1NN75MgRBAQE4PXr1/D19YVUKkXLli3h6+sLY2NjODg4YOjQodqOlYiIiIhIIxr19AYFBcHZ2RmbN29GfHw8tmzZgo4dO8LDwwMxMTHo2rUrrK2ttR0rEREREZFGNOrpffjwIXx9fWFoaIhChT7lzRkZGQAAa2trdO/eHatXr9ZelEREREREOaBR0mtsbAyxWAwAMDc3h5GREV69eiVfX7JkScTExGgnQiIiIiKiHNIo6bW1tcXDhw/ly9WqVcO+ffuQkZGB1NRUHDx4EGXLltVakEREREREOaFR0tusWTOcOHECaWlpAICAgAD8/fffqF27NurWrYvw8HAMHDhQq4ESEREREWlKJKiaa0wD4eHhOHr0KAwNDdGwYUPUrVtXG83qzO3btwEATk5OOo6EiIiIiFTJTr72zdkbDh8+DAcHB1SuXPmr9dzc3ODm5qZmiEREREREeeebwxtevHiBTp064dChQ3kRDxERERGR1n2zp/enn36Cqakpfv31V1y9ehW//vorvL29IRKJvrqdSCTC8ePHtRYoEREREZGm1Ho4RdeuXdGoUSNMmzYNAFCnTp1vJr1ERERERPmF1m5k0ze8kY2IiIgof8tOvqbRlGVERERERAWJWsMbrl69qlHjtWvX1mg7IiIiIiJtUivp9fPzUxjDKwiCWmN6IyIiNI+MiIiIiEhL1Ep6g4ODFZbT0tIwb948pKSkoEuXLrC1tQUAREVFYceOHTAxMcH48eO1Hy0RERERkQbUSnrr1KmjsDx79myIxWJs374dhQsXlpd7e3ujZ8+e6NWrF86dOwdPT0/tRktEREREpAGNbmQ7cOAA2rZtq5DwypiYmKBt27bYv39/joMjIiIiItIGjZLe5ORkvHr1Ksv1r169QnJyssZBERERERFpk0ZJr4eHB4KDg3H06FGldUeOHEFwcDDq1auX4+CIiIiIiLRBo4dTxMXFwd/fH0+fPoWVlRUqVqwIAHj69ClevnwJGxsbbNiwAWXKlNF6wHmFD6cgIiIiyt+yk6+pdSPbl0qXLo39+/dj69atOHv2LJ49ewYAsLe3R79+/dClSxcYGxtr0jQRERERkdbxMcRZYE8vERERUf7GxxATEREREX2GSS8RERER6T0mvURERESk95j0EhEREZHeY9JLRERERHov20lvcnIy3N3dsWbNmtyIh4iIiIhI67Kd9JqYmMDQ0BAmJia5EQ8RERERkdZpNLyhefPmOHLkCDjFLxEREREVBBo9ka1ly5aYNm0a/P390blzZ5QvX17lE9iqV6+e4wCJiIiIiHJKo6TXz89P/v/w8HCl9YIgQCQSISIiQvPIiIiIiIi0RKOkd/bs2dqOg4iIiIgo12iU9LZv317bcRARERER5Zocz9P78eNHPHz4EA8fPsTHjx9z1Nbu3bvh4OCg9G/+/PkK9Xbs2IEWLVrAyckJbdq0walTp3K0XyJd6tGjB+rVq4cePXroOhQiIq04f/48OnTogPPnz+s6FCI5jXp6AeDWrVuYN28e/vnnH0ilUgCAgYEBatWqhfHjx8PJyUnjoNasWYOiRYvKl0uXLi3//6FDhzBlyhQEBASgbt26CA0NxbBhw7Bp0ya4uLhovE8iXbh//z4eP34MAHj8+DHu378PiUSi26CIiHIgJSUF8+bNw6tXrzBv3jy4ubmpvNmdKK9plPTevHkTfn5+EIvF6NSpE+zs7AAADx8+xKFDh9CrVy+EhITA2dlZo6CqV68OS0tLlesWL16Mli1bYtSoUQCAunXr4v79+1i2bBlWr16t0f6IdKV///4KywMGDMCZM2d0FA0RUc4FBwfj9evXAIDXr18jJCQEAwYM0HFURBoOb1i4cCFKly6NsLAw+dRl/v7+mDZtGsLCwlCqVCksXLhQ27EiOjoajx8/ho+Pj0K5r68vLl26hLS0NK3vkyi3LFu2DBkZGQpl6enpWLZsmY4iIiLKmZiYGISEhMjn8RcEASEhIYiJidFxZEQ56OkdOnQorKyslNaVLFkSXbp0wfLlyzUOqlWrVnj37h3KlSuHLl26oH///jA0NERUVBQAwNbWVqG+nZ0d0tPTER0dLe911gZBEJCUlKS19ohk0tPTsWnTJpXrNm3ahF69ekEsFudxVEREmhMEAXPnzs2yfPbs2RCJRDqIjPSZbJpcdWiU9BoYGCAzMzPL9VKpFAYG2e9EtrKywvDhw1GjRg2IRCKcPHkSf/75J+Li4jB16lTEx8cDAMzNzRW2ky3L1mtLeno65xqmXLFt27avrp85cya6du2aR9EQEeXcixcvVM7dn5mZifDwcJw+fRplypTRQWSk74yMjNSqp1HS6+rqik2bNqFVq1YoX768wrpnz55h8+bNqFmzZrbbrV+/PurXry9f9vLyQuHChbFhwwYEBARoEmqOiMVi2Nvb5/l+Sf9NmjRJaZjOl+vZ00tEBUnVqlVx5MgRhRvcAcDQ0BA1a9ZEo0aN2NNLWhcZGal2XY2S3jFjxqBnz57w8fFBs2bNUKlSJQDAo0ePcOLECRgaGmLs2LGaNK3Ex8cH69atQ0REBCwsLAAAiYmJCkMrEhISAEC+XltEIhFMTU212iaRTM+ePVUOcejVq5fWz2Uiorzw888/o3v37gplIpEI48ePR5EiRXQUFemz7PwhpdGNbD/88AN27NiB+vXr4+TJk1i2bBmWLVuGU6dOoX79+ti+fTuqVq2qSdNfVblyZQCQj+2ViYqKglgsRoUKFbS+T6LcMnToUBQqpPh3p1gsxpAhQ3QUERFRzlhbW8PPz0+eiIhEIvj5+cHa2lrHkRHlYJ5ee3t7LFu2DFKpFG/fvgUAWFpaajSW92tCQ0NhaGiIH374AVZWVqhUqRLCwsLQtGlThToeHh5qj+kgyi/WrFmDPn36yJc57R4RFXT+/v44dOgQXr16BSsrK/j5+ek6JCIAOUh6ZUQikcJfdDnRr18/uLu7w8HBAQBw4sQJbN++Hf7+/vLhDMOHD8e4ceNgY2MDd3d3hIaG4tatW9i4cWPOXgiRDkgkElSqVAmPHz9GpUqV+GAKIirwjI2NMX78eCxYsABjxozhgyko3xAJssn0sikyMhKLFy/GuXPnkJKSAuDTiV6/fn0MGzZMoy/vGTNm4Ny5c3jx4gWkUikqVaqEzp07K/xUAnx6DPHq1avx7Nkz2NraYsyYMWjcuLEmLyNLt2/fBoAcPVmOiIiIiHJPdvI1jZLe8PBwDBgwAFKpFE2aNFG4ke3kyZMQiURYs2YN3Nzcstt0vsGkl4iIiCh/y06+ptHwhlmzZsHS0hIbN25E2bJlFdY9f/4cPXv2xOzZs7Fr1y5NmiciIiIi0iqN7jqLjIxEjx49lBJeAChbtiy6d++erXnTiIiIiIhyk0ZJb7ly5ZCWlpbl+vT0dD51hYiIiIjyDY2S3qFDhyIkJETlI3rv3LmDjRs3Yvjw4TkOjoiIiIhIGzQa03vz5k2UKFECHTp0gKurKypWrAgAePz4MW7cuIEqVargxo0buHHjhsJ2kydPznHARERERETZpdHsDZo8bU0kEqnsGc6vOHsDERERUf6W67M33L17V5PNiIiIiIh0QrvPDCYiIiIiyoeY9BIRERGR3mPSS0RERER6j0kvEREREek9Jr1EREREpPeY9BIRERGR3tNoyjJVBEHA5cuXkZaWhlq1asHMzExbTRMRERER5YhGSe/ChQvxzz//ICQkBMCnhLdv3764fPkyBEFAuXLlsH79etjY2Gg1WCIiIiIiTWg0vOHIkSNwdnaWL4eFheHSpUsYNWoUgoKCkJmZiSVLlmgtSCJ9tmrVKnh5eWHVqlW6DoWIiEhvaZT0xsXFoWLFivLlY8eOwd7eHoMGDULDhg3RvXt3/P3331oLkkhfvX//HsHBwZBKpQgODsb79+91HRIREZFe0ijpLVSoENLS0gB8Gtpw6dIl1K9fX76+RIkSePfunXYiJNJjgYGBkEqlAACpVIqJEyfqOCIiIiL9pFHSW6VKFezfvx/x8fHYtWsX3r9/j4YNG8rXP3v2DMWLF9dakET6KDw8HLdu3VIou3nzJsLDw3UUERERkf7SKOkdOnQoIiIiULduXUyZMgU1a9ZE3bp15evPnDkDJycnrQVJpG+kUimmTJmict2UKVPkvb9ERESkHRrN3uDp6Yk9e/bgwoULMDc3h6+vr3xdfHw83Nzc0KRJE60FSaRvLl26hPj4eJXr4uPjcenSJXh6euZxVERERPpLJAiCoOsg8qPbt28DAHusKVdIpVK0bNlSZeJrYWGBQ4cOwcCAz44hIiL6muzkazl6OEV0dDTOnj2LZ8+eAQDKlSuHBg0aoEKFCjlplkjvGRgYYPr06RgxYoTSuunTpzPhJSIi0jKNk945c+bIp1r6nIGBAXr37o0JEybkODgifebm5gZnZ2eFm9lq1KgBNzc3HUZFRESknzTqTlq3bh3Wr1+PZs2aYdu2bQgPD0d4eDi2bduGFi1aYP369Vi/fr2WQyXSP3PmzJH36hoYGGD27Nk6joiIiEg/aZT0bt++Hd7e3li0aBFq1KgBMzMzmJmZoUaNGli4cCEaN26MrVu3ajtWIr1TrFgx+Pv7w8DAAP7+/ihWrJiuQyIiItJLGiW9sbGx8PLyynK9l5cXYmNjNQ6K6Huyfv16SKVS/jpCRHrDy8sL9erV+2quQJTXNEp6S5Qogbt372a5/u7du7C0tNQ4KKLvxZAhQ766TERU0Bw6dEjhSZOHDh3ScUREn2iU9P7444/YuXMnVq1ahaSkJHl5UlISVq1ahZ07dyrM3UtEqt24ceOry0REBc3MmTO/ukykKxrN05ucnIyAgABcuXIFhQoVQqlSpQAAL1++REZGBtzd3bFy5UqYmJhoPeC8wnl6KbfVq1cvy3UXL17Mw0iIiLTDz88PDx8+VCq3s7NDSEiIDiIifZfr8/SamJhgw4YNOH78uMI8vV5eXmjYsCG8vb0hEok0aZrou/DkyZNvrq9YsWIeRUNElHMfP35UmfACwMOHD/Hx40cUKVIkj6Mi+j98IlsW2NNLuelrvbwy7O0looKkU6dO8k4wVcqVK4edO3fmYUT0PchOvsbHPhHpwJYtW3K0nogov9mwYUOO1hPlNrWGN2gyXEEkEuH48eMaBUWk7741dIFDG4iooClSpAjs7OxUDnGoUqUKhzaQzqmV9NapU4djdIm07OLFiyqHOXBYAxEVVCEhISqva+zlpfxAraR3zpw5uR0H0XfJxcVFYZoyFxcXncVCRKQNkyZNUpimbNKkSTqMhuj/cEwvkQ4tX778q8tERAVNy5YtYWDwKb0wMDBAy5YtdRwR0Sdq9fRevXpVo8Zr166t0XZE3xMOZyAifXP+/Hldh0CkRK2k18/PL1tjegVBgEgkQkREhMaBERERERFpi1pJb3BwcG7HQURERESUa9SevYGIiIiIqKDijWxEREREpPfU6umdOHEiRCIRpk+fDkNDQ0ycOPGb24hEIsyaNStHwX38+BE+Pj6Ii4vDzp07FR4xt2PHDqxZswbPnj2Dra0tRo8ejcaNG+dof0RERESkn9RKeq9cuQKRSASpVApDQ0NcuXLlm9to42EWy5cvR2ZmplL5oUOHMGXKFAQEBKBu3boIDQ3FsGHDsGnTJs5zSgXO5xO5cyYHIiKi3CESBEHQdRCqPHz4EJ06dcKECRPwv//9T6Gnt0WLFnB0dMQff/whr9+tWzcULVoUq1ev1sr+b9++DQAKvctE2tauXTu8fPlSvlyqVCns3btXdwEREREVINnJ17I9pjc1NRXBwcEaz92rrhkzZqBbt26wtbVVKI+Ojsbjx4/h4+OjUO7r64tLly4hLS0tV+Mi0qbPE15Vy0RERKQdag1v+FzhwoUxf/58TJ48OdcePhEWFob79+9jyZIl+O+//xTWRUVFAYBSMmxnZ4f09HRER0fDzs4uV+Ii0iZVz6eXlXOYA5F+EAQBKSkpug4jz8l+RNbGUMeCxtjY+Lt83QVBtpNeAKhSpQpiY2O1HQsAIDk5GXPmzMHo0aNhZmamtD4+Ph4AYG5urlAuW5at1wZBEJCUlKS19ohkZD/HZOXKlSscWkNUwAmCgFGjRil13pB+q169Ov78808mvnlE9kA0dWiU9I4ePRpjx46Fu7t7lr1VmlqxYgVKlCiBjh07arVdTaSnp/OpcpQrRo8e/c31S5YsyaNoiCg3CIKA5ORkXYdBeSw5ORkRERFMevOQkZGRWvU0Sno3btyIYsWKoV+/frC2toa1tTUKFy6sUEckEmHFihXZajc2Nhbr1q3DsmXLkJiYCADyntakpCR8/PgRFhYWAIDExERYWVnJt01ISAAA+XptEIvFsLe311p7RDILFy78auK7cOFCVKtWLQ8jIqLcEBQU9N0Nb0hJSUHnzp0BfJpe1NjYWMcR5S0Ob8hbkZGRatfVKOm9f/8+AKBs2bLIzMzEkydPlOpo8obHxMQgPT0dAwcOVFrn7++PGjVqyGdsiIqKQuXKleXro6KiIBaLUaFChWzvNysikQimpqZaa49Ixt3dPUfriajgKFKkiK5DyFOf925bWlrCxMREh9GQvstOvqlR0nvy5ElNNvumatWqITg4WKEsIiICs2fPxrRp0+Dk5IQKFSqgUqVKCAsLQ9OmTeX1QkND4eHhoXYXN5GuXbx4UeXwIN7ERkREpH3ZTnqTk5PRs2dPdO7cGd27d9dqMObm5ln2cFWvXh3Vq1cHAAwfPhzjxo2DjY0N3N3dERoailu3bmHjxo1ajYcot5UqVUppnl4iIiLSvmwnvSYmJoiJidHpeJVWrVohOTkZq1evxqpVq2Bra4ulS5fC1dVVZzERaWLv3r0Kvb18MAUREVHu0Gh4Q/369XH+/Hl069ZN2/EocXd3x71795TKO3fuLB8oT1SQzZ07FwsWLMCYMWN0HQoREZHeyvYT2QBgyJAhePz4McaPH4/w8HDExcXh/fv3Sv+I6OtSUlIwb948vHjxAvPmzfvu7vImIiLKKxr19LZs2RLAp2kiDh48mGU9znFL9HXBwcF4/fo1AOD169cICQnBgAEDdBwVERGR/tEo6R06dCjnoCPKoZiYGISEhMgf1ykIAkJCQuDj4wNra2sdR0dERKRfNEp6hw8fru04iL4rgiDI55xWVb5gwQL+YUlERKRFGo3pJaKcefLkCa5cuYLMzEyF8szMTFy5ckXlA1+IiIhIcxr19Mpcu3YNd+7cQWJiIqRSqcI6kUiEoUOH5ig4In1VsWJFuLu7Izw8XCHxNTQ0hJubGypWrKjD6IiIiPSPRknv+/fvMWjQINy6dQuCIEAkEsnHJcr+z6SXKGsikQhjx45VesCLrJxDG4iIiLRLo+ENc+fOxb179/DHH3/g+PHjEAQBa9euxZEjR9CtWzdUq1YN586d03asRHrF2toafn5+8gRXJBLBz8+PN7ERERHlAo2S3rNnz6Jr167w9fVFkSJFPjVkYICKFSvif//7H8qXL49Zs2ZpNVAifeTv74+SJUsCAKysrODn56fjiIiIiPSTRklvQkIC7O3tAUCe9H78+FG+3tPTE+fPn9dCeET6zdjYGOPHj0eZMmUwbtw4GBsb6zokIiIivaTRmN5SpUrJJ9Q3MjJCiRIlcPfuXTRt2hQAEBcXxzGJRGry8vKCl5eXrsMgIiLSaxolvbVr18bFixcxePBgAICPjw/Wrl0LQ0NDSKVSbNiwAfXr19dqoEREREREmtIo6e3Tpw8uXryItLQ0GBkZYfjw4YiMjMSiRYsAfEqKJ0+erNVAiYiIiIg0pVHS6+DgAAcHB/myhYUF1q9fj4SEBBgYGMDMzExrARIRERER5VSOHk7xJXNzc202R0RERESkFRolvXv37v1mncKFC6NMmTKoXr06jIyMNNkNEREREZFWaJT0BgYGymdnkD2JTebzcpFIBDMzMwwcOBADBgzIYahERERERJrRuKc3MDAQxYoVQ8+ePWFjYwMAePLkCTZt2oTExERMmTIFb968QUhICBYsWIAiRYqgR48eWg2eiIiIiEgdGiW9GzZsQIkSJbB27VqFcgcHBzRr1gz9+/fHzp07MXPmTHh7e6NHjx7YsmULk176KkEQkJKSousw8pzs15LvcW5rY2Pj7/J1ExFR3tMo6T1+/DhGjx6tcp1IJIK3tzcWLVqEmTNnwsDAAC1atMDChQtzFCjpN0EQEBAQgNu3b+s6FMpDzs7OWLFiBRNfIiLKdRo9hlgqleLRo0dZrn/06BGkUql82cjICIULF9ZkV/QdYeJDREREuUWjnl5vb29s2bIFFStWROfOneUJbWpqKrZv346tW7fCx8dHXv/69evycb9EqohEIqxYseK7G96QnJyMVq1aAQAOHjwIExMTHUeUtzi8gYiI8opGSe+kSZMQHR2NGTNm4Pfff4eVlRUA4NWrV0hPT4ezszMmTZoE4FMibGxsjJ9++kl7UZNeEolE313S9zkTE5Pv+vUTERHlJo2S3mLFimHLli04duwYzp8/j9jYWACAl5cXvLy80LRpUxgYfBo5UbhwYcyYMUN7ERMRERERZZPGT2QTiURo3rw5mjdvrs14iIiIiIi0TqMb2YiIiIiIChK1enq9vb1hYGCAw4cPQywWw9vb+5s3n4hEIhw/flwrQRIRERER5YRaSW+dOnUgEonk43Rly0REREREBYFaSe+cOXO+ukxERERElJ9xTC8RERER6T2Nkt6DBw8iMDAwy/UTJ05EaGioxkEREREREWmTRknv+vXrYWRklOX6woULY8OGDRoHRURERESkTRolvY8ePUK1atWyXF+1alVERUVpHBQRERERkTZplPQKgoDExMQs1yckJCAjI0PjoIiIiIiItEmjpPeHH37AwYMHkZaWprQuLS0NBw4c+GpPMBERERFRXtIo6R0wYAAePHgAf39/nDx5EtHR0YiOjsaJEyfg5+eHyMhIDBw4UNuxEhERERFpRK15er/UsGFDzJw5EzNnzsTQoUPl5YIgoEiRIpg+fToaNWqkrRiJiIiIiHJEo6QXADp06IDmzZvjwoULePr0KQDAxsYGnp6eMDMz01qAREREREQ5pXHSCwBmZmZo0aKFtmIhIiIiIsoVfCIbEREREek9Jr1EREREpPeY9BIRERGR3mPSS0RERER6L18lvWfOnEGvXr1Qt25dODo6okmTJpg9e7bS099OnjyJNm3awMnJCS1atMCuXbt0FDERERERFQQ5mr0hLi4OV69exZs3b9CiRQuUKVMGmZmZSExMRNGiRWFoaJit9t6/fw9nZ2f4+fmhWLFiePDgAZYsWYIHDx5g3bp1AIDw8HAMGzYMnTp1wi+//ILLly9j0qRJKFKkCH788cecvBwiIiIi0lMaJb2CIGDOnDnYtGkTMjIyIBKJIJFIUKZMGSQlJcHb2xsjRoxAnz59stVu27ZtFZbd3d1hZGSEKVOmIC4uDqVLl8aKFSvg7OyM3377DQBQt25dREdHY/HixUx6iYiIiEgljYY3rFmzBsHBwejbty/++usvCIIgX1e0aFE0b94cR48e1UqAxYoVAwCkp6cjLS0NV65cUUpufX198fDhQ8TExGhln0RERESkXzTq6d2xYwfatWuHMWPG4N27d0rrHRwccPbsWY2DyszMREZGBiIjI7Fs2TJ4e3vD2toakZGRSE9PR+XKlRXq29nZAQCioqJgbW2t8X6/JAgCkpKStNYe0ZeSk5Pl/09KSlL4A5KIqCDidY3ykiAIEIlEatXVKOl9/vw5XF1ds1xvYmKCDx8+aNI0AKBx48aIi4sDANSvXx9//PEHACA+Ph4AYG5urlBftixbry3p6emIiIjQaptEn0tNTZX//969eyhcuLAOoyEiyjle1yivGRkZqVVPo6S3RIkSeP78eZbr//vvP5QtW1aTpgEAq1atQnJyMiIjI7FixQoEBATgr7/+0rg9TYnFYtjb2+f5fun78XmPiIODA0xMTHQYDRFRzvG6RnkpMjJS7boaJb3NmjXD1q1b0aFDB5iZmQGAvGv5/Pnz2LNnD/r166dJ0wCAqlWrAgBcXV3h5OSEtm3b4tixY/IE9MspzBISEgAAFhYWGu9TFZFIBFNTU622SfS5z3+SMTU15ZcDERV4vK5RXlJ3aAOg4Y1sI0aMgJWVFdq2bYsJEyZAJBJh9erV6N69OwYMGACJRIKAgABNmlbi4OAAsViMp0+fwsbGBmKxGFFRUQp1ZMtfjvUlIiIiIgI0THqLFi2K7du3o3///oiLi0PhwoVx9epVJCYmYujQodi8ebPW/rK7efMm0tPTYW1tDSMjI7i7u+PIkSMKdUJDQ2FnZ6fVm9iIiIiISH9o/HAKY2NjDBkyBEOGDNFaMMOGDYOjoyMcHBxgbGyMu3fvYu3atXBwcEDTpk0BAIMHD4a/vz9+/fVX+Pj44MqVKzh48CAWLlyotTiIiIiISL/k6Ils2ubs7IzQ0FCsWrUKgiCgfPny6Ny5M/r16ye/M8/NzQ1LlizBn3/+iZ07d6JcuXKYMWMGfHx8dBw9EREREeVXaiW9EydOzHbDIpEIs2bNytY2AwcOxMCBA79Zr0mTJmjSpEm2YyIiIiKi75NaSe+VK1eUylJSUvD27VsA/zdrgmyeXEtLS96tSURERET5hlpJ78mTJxWWIyMj0bdvXwwaNAi9e/eGpaUlAODt27fYsGED9u7di1WrVmk/WiIiIiIiDWg0e8P06dPRoEEDjB49Wp7wAp96eEePHo369etj+vTpWguSiIiIiCgnNEp6b968iR9++CHL9dWqVcPNmzc1DoqIiIiISJs0SnotLCxw9uzZLNefPXsWRYsW1TgoIiIiIiJt0ijp7dq1K06fPo3Bgwfj4sWLiImJQUxMDC5cuICAgACcPXsW3bp103asREREREQa0Wie3iFDhiAtLQ1r167F6dOnFdYZGhpi4MCBWn1oBRERERFRTmj8cIpRo0bB398fly5dQmxsLACgfPny8PDwULi5jYiIiIhI13L0RDZLS0u0bNlSW7EQEREREeUKjcb0EhEREREVJEx6iYiIiEjvMeklIiIiIr3HpJeIiIiI9B6TXiIiIiLSe0x6iYiIiEjvqTVlmbe3N0QiUbYaFolEOH78uEZBERERERFpk1pJb506dZSS3n///RcPHjyAvb09bG1tAQCPHj1CZGQkqlSpAkdHR+1HS0RERESkAbWS3jlz5igsHz9+HMePH8dff/0FDw8PhXUXLlzAqFGjMHLkSO1FSURERESUAxo9kW3RokXo1auXUsILAJ6enujZsycWLVqEpk2b5jhAIiIq2ARBQEpKiq7DoDySnJys8v+k/4yNjbM9HDYvaZT0PnnyBMWKFctyfbFixfD06VNNYyIiIj2SkpKCJk2a6DoM0oFWrVrpOgTKQydOnICJiYmuw8iSRrM32NjYYPfu3fj48aPSug8fPmDXrl2oUKFCjoMjIiIiItIGjXp6R40ahREjRsDHxwft27dHxYoVAXzqAd6zZw/evHmDRYsWaTVQIiIq+Ez7e0AkNtR1GJTLBEEAgHz9Uzdph5CeiaQ1l3Qdhlo0SnqbNm2KVatWYf78+QgKClJYV61aNcycORP169fXSoBERKQ/RGJDJr3fAaa6lB9plPQCgJeXF7y8vPDq1Ss8e/YMAFCuXDlYWVlpLTgiIiIiIm3QOOmVsbKyYqJLRERERPlajpLeFy9e4M6dO0hMTJSP3/lcu3btctI8EREREZFWaJT0pqamYsKECTh69CikUilEIpHKQetMeomIiIgoP9BoyrIFCxbg2LFjGDVqFEJCQiAIAubMmYN169ahQYMGqFq1Kvbt26ftWImIiIiINKJR0nvkyBF06NABAwcOhL29PQCgdOnSqFevHoKCglC0aFFs2rRJq4ESEREREWlKo6T3zZs3cHZ2BvDpkXOA4qMGW7RogWPHjmkhPCIiIiKinNMo6S1ZsiTevXsHADAxMYGFhQUePXokX//hwwekpqZqJ0IiIiIiohzS6EY2Z2dn/PPPP/Llxo0bY+3atbCysoJUKsX69evh4uKirRiJiIiIiHJEo6TXz88PYWFhSEtLg5GREUaOHInr16/j559/BgDY2Nhg0qRJWg2UiIiIiEhTGiW9bm5ucHNzky+XLVsWhw8fxv3792FgYIDKlSujUKEcP/eCiIiIiEgrtJaZGhgYoGrVqtpqjoiIiIhIa9RKeq9evapR47Vr19ZoOyIiIiIibVIr6fXz81N40pogCArLWYmIiNA8MiIiIiIiLVEr6Q0ODlZYTktLw7x585CSkoIuXbrA1tYWABAVFYUdO3bAxMQE48eP1360REREREQaUCvprVOnjsLy7NmzIRaLsX37dhQuXFhe7u3tjZ49e6JXr144d+4cPD09tRstEREREZEGNHo4xYEDB9C2bVuFhFfGxMQEbdu2xf79+3McHBERERGRNmiU9CYnJ+PVq1dZrn/16pXCY4mJiIiIiHRJo6TXw8MDwcHBOHr0qNK6I0eOIDg4GPXq1ctxcERERERE2qDRPL3/+9//4O/vj5EjR8LKygoVK1YEADx9+hQvX76EjY0NpkyZotVAiYiIiIg0pVHSW7p0aezfvx9bt27F2bNn8ezZMwCAvb09+vXrhy5dusDY2Djb7R4+fBj79+/Hf//9h4SEBFSsWBF+fn7o2LGjwhRpO3bswJo1a/Ds2TPY2tpi9OjRaNy4sSYvhYiIiIi+Axo/ka1w4cLo3bs3evfurbVg1q9fj/LlyyMwMBDFixfHxYsXMWXKFLx48QLDhg0DABw6dAhTpkxBQEAA6tati9DQUAwbNgybNm2Ci4uL1mIhIiIiIv2htccQa8OKFStgaWkpX/bw8MD79+/x119/YciQITAwMMDixYvRsmVLjBo1CgBQt25d3L9/H8uWLcPq1at1FDkRERER5WdqP5HNwMAAa9euRaFCheDv7//NbUQiETZs2JCtYD5PeGWqVauG7du3IykpCe/evcPjx4+VHnzh6+uLuXPnIi0tDUZGRtnaZ34jCAKSk5ORkpKi61AoD3z+Pr97946znnwnjI2NYWJiotaTLfWNkJ6p6xCISIsK0mda7Z5eqVQq/78gCN+sr04ddVy7dg2lS5eGmZkZrl27BgDyJ8DJ2NnZIT09HdHR0bCzs9PKfoFPryEpKUlr7akjKSkJbdq0ydN9Uv7QqVMnXYdAeWj//v0wNTXVdRh54vPraNKaSzqMhIhy08ePH7WW/6lLEAS1OxDUSnpDQkK+upxbwsPDERoaigkTJgAA4uPjAQDm5uYK9WTLsvXakp6ejoiICK22+S3s4SX6Pty7d0+jG34LIl7XiL4Purquqfsrv0Zjeq9evQo7OzuVwxEA4O3bt3j48CFq166tSfMAgBcvXmD06NFwd3dXazhFbhCLxbC3t8/TfX7+87bIoSFgYJin+6e8J/ur+Hv8qfu7I82EcO8MAKBq1aowMTHRcUB54/Prmml/D4jEvK4R6QshPVP+C44urmuRkZFq19Uo6fX398fcuXPRunVrlesvX76MsWPHatxLmpCQgAEDBqBYsWJYsmQJDAw+PUPDwsICAJCYmAgrKyuF+p+v1xaRSJTnPz9+nviIChlBZJCv7jUkohwQpBmQ/fBnamr63SS9Ctc1sSGTXiI9pYvrWnY6jDR6Itu3xmukpaXB0FCzi1pKSgoGDRqExMRErFmzBkWLFpWvq1y5MgAgKipKYZuoqCiIxWJUqFBBo30SERERkX5Tuxvx2bNniI2NlS9HRUXh6tWrSvUSEhKwdetWlCtXLtvBZGRkYNSoUYiKisKmTZtQunRphfUVKlRApUqVEBYWhqZNm8rLQ0ND4eHhUeBnbiAiIiKi3KF20rt7924sXboUIpEIIpEIK1euxMqVK5XqCYIAQ0NDTJs2LdvBTJs2DadOnUJgYCA+fPiAGzduyNf98MMPMDIywvDhwzFu3DjY2NjA3d0doaGhuHXrFjZu3Jjt/RERERHR90HtpNfHxwdVqlSBIAgYNWoU/Pz84ObmplBHJBLBxMQE1apVQ8mSJbMdzIULFwAAc+bMUVp34sQJWFtbo1WrVkhOTsbq1auxatUq2NraYunSpXB1dc32/oiIiIjo+6B20mtnZyefA3f27Nlwc3PT+hjakydPqlWvc+fO6Ny5s1b3TURERET6S6OpAdq3b6/tOIiIiIiIco3G82E9fPgQu3btQkxMDOLj45VmdNDkMcRERERERLlBo6R37969+OWXX1CoUCHY2toqPSEN0N5jiImIiIiIckqjpHfp0qWoVq0aVq9eneVT2YiIiIiI8guNHk7x8uVLdOzYkQkvERERERUIGiW9Dg4OePnypbZjISIiIiLKFRolvYGBgdi5cyf++ecfbcdDRERERKR1Go3pXb16NYoWLYqePXvC3t4eZcuWhYGBYv4sEomwYsUKrQRJRERERJQTGiW99+/fBwCULVsWHz9+RGRkpFIdkUiUs8iIiIiIiLREo6RX3SenERERERHlBxqN6SUiIiIiKkg0fiKbzIcPH/DhwwdIpVKldeXKlctp80REREREOaZx0rt582asX78e0dHRWdaJiIjQtHkiIiIiIq3RaHjDli1b8Ntvv8HGxgajRo2CIAjo3bs3Bg4ciJIlS6Jq1aqYOXOmtmMlIiIiItKIRknvxo0b4eXlhTVr1qBLly4AgIYNG2L06NEIDQ3Fx48f8f79e23GSURERESkMY2S3qdPn6Jx48YAALFYDABIT08HABQtWhSdOnXC5s2btRQiEREREVHOaJT0Fi1aFJmZmQAAMzMzmJiY4MWLF/L1RYoUwevXr7UTIRERERFRDmmU9FapUgV3796VL9eoUQNbtmxBXFwcnj9/jm3btqFSpUraipGIiIiIKEc0mr2hTZs22Lp1K9LS0mBkZIThw4fjp59+QqNGjT41WqgQlixZos04iYhIDwjpmboOgfKAIAgA+HTW70FB+kxrlPR27NgRHTt2lC/XqlULhw4dwsmTJ2FoaAhPT0/Y2tpqLUgiItIPSWsu6ToEIvpO5fjhFDIVKlRA7969tdUcEREREZHWqJ30pqamYubMmahSpQr8/PyyrBccHIyHDx9i8uTJ8pkdiIjo+2VsbIwTJ07oOgzKI8nJyWjVqhUA4ODBgzAxMdFxRJRXjI2NdR3CV6md9G7btg179uxBaGjoV+s1atQI8+bNg4ODA3r06JHjAImIqGATiURMfL5TJiYmfO8p31B79obDhw+jefPmqFChwlfr2djY4Mcff8ShQ4dyHBwRERERkTaonfTev38ftWrVUquuq6sr7t27p3FQRERERETapHbSm56ervYYXbFYjLS0NI2DIiIiIiLSJrWT3lKlSuHBgwdq1X3w4AFKlSqlcVBERERERNqkdtJbr1497Nu3D2/evPlqvTdv3mDfvn2oV69ejoMjIiIiItIGtZPeAQMGIDU1Fb1798bNmzdV1rl58yb69OmD1NRU9O/fX2tBEhERERHlhNpTllWoUAF//vknxowZg27duqFChQqQSCQoUqQIPn78iAcPHuDp06cwNjbGggULYGNjk5txExERERGpLVtPZGvUqBH279+P1atX4/Tp0zh+/Lh8XalSpdC5c2cMGDDgm9OaERERERHlpWw/htja2hrTpk0DAHz48AEfP35EkSJFYGZmpvXgiIiIiIi0IdtJ7+fMzMyY7BIRERFRvqf2jWxERERERAUVk14iIiIi0ntMeomIiIhI7zHpJSIiIiK9x6SXiIiIiPQek14iIiIi0ntMeomIiIhI7zHpJSIiIiK9x6SXiIiIiPQek14iIiIi0nv5Lul98uQJpk6dirZt2+KHH35Aq1atVNbbsWMHWrRoAScnJ7Rp0wanTp3K40iJiIiIqKDId0nvgwcPcObMGVSsWBF2dnYq6xw6dAhTpkyBj48PVq9eDRcXFwwbNgw3btzI22CJiIiIqEAopOsAvuTt7Y2mTZsCAAIDA/Hvv/8q1Vm8eDFatmyJUaNGAQDq1q2L+/fvY9myZVi9enVehktEREREBUC+6+k1MPh6SNHR0Xj8+DF8fHwUyn19fXHp0iWkpaXlZnhEREREVADlu57eb4mKigIA2NraKpTb2dkhPT0d0dHRWQ6LyC5BEJCUlKSVttSVnJycp/sjIt1ISkqCIAi6DoNI6z7/HuN5TrlNEASIRCK16ha4pDc+Ph4AYG5urlAuW5at14b09HRERERorT11pKam5un+iEg37t27h8KFC+s6DCKt+/x7jOc55QUjIyO16hW4pDcvicVi2Nvb5+k+2dNL9H1wcHCAiYmJrsMg0rrPv8d4nlNui4yMVLtugUt6LSwsAACJiYmwsrKSlyckJCis1waRSARTU1OttafuPolI/5mamjIZIL30+fcYz3PKbdnJmwpc0lu5cmUAn8b2yv4vWxaLxahQoYKuQtM+aSY4Ekr/yca78Q+e74A0U9cREBF9twpc0luhQgVUqlQJYWFh8qnNACA0NBQeHh5qj+soCKQRJ3UdAuUh/oFDRESUe/Jd0pucnIwzZ84AAGJjY/HhwweEhYUBAOrUqQNLS0sMHz4c48aNg42NDdzd3REaGopbt25h48aNugydiIiIiPKpfJf0vnnzBiNHjlQoky0HBwfD3d0drVq1QnJyMlavXo1Vq1bB1tYWS5cuhaurqy5C1ipjY2OcOHFC12FQHklOTpY/avvgwYMc+/YdMTY21nUIRETflXyX9FpbW+PevXvfrNe5c2d07tw5DyLKWyKRiInPd8rExITvPRERUS7Jd09kIyIiIiLSNi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q+QrgMgkhEEASkpKboOI08lJyer/P/3wtjYGCKRSNdhEOUaXtd4XaP8g0kv5QuCICAgIAC3b9/WdSg606pVK12HkOecnZ2xYsUKfkGQXuJ1jdc1yl84vIHyDV4giEjf8LpGlH+IBEEQdB2EJh4+fIgZM2bg+vXrKFKkCNq2bYtRo0bByMhIK+3L/jJ3cnLSSnv0bd/jz4DAp9cNfJ9fjvwZkPQdr2vf3+eb17W8lZ18rUAOb4iPj0fv3r1RqVIlLFmyBHFxcZgzZw5SUlIwdepUXYdHGhKJRDAxMdF1GEREWsPrGlH+USCT3q1bt+Ljx49YunQpihUrBgDIzMzEtGnTMGjQIJQuXVq3ARIRERFRvlIgx/SePXsWHh4e8oQXAHx8fCCVSnHhwgXdBUZERERE+VKB7OmNiopCx44dFcrMzc1hZWWFqKgore1HEAQkJSVprT0iIiIi0h5BENQeQ10gk96EhASYm5srlVtYWCA+Pl5r+0lPT0dERITW2iMiIiIi7VJ3EoMCmfTmFbFYDHt7e12HQUREREQqREZGql23QCa95ubmSExMVCqPj4+HhYWF1vYjEolgamqqtfaIiIiISHuyMz1cgbyRrXLlykpjdxMTE/Hq1StUrlxZR1ERERERUX5VIJPeBg0a4OLFi0hISJCXhYWFwcDAAJ6enjqMjIiIiIjyowKZ9Hbr1g1FihTB0KFDcf78eezatQtz585Ft27dOEcvERERESkpkEmvhYUFNmzYAENDQwwdOhR//PEHOnXqhMDAQF2HRkRERET5UIG8kQ0A7OzssH79el2HQUREREQFQIHs6SUiIiIiyg4mvURERESk95j0EhEREZHeY9JLRERERHqvwN7IltvS09MhCAJu376t61CIiIiISIW0tDS1n8rGpDcL2XmsHRERERHlPZFIpHbOJhIEQcjleIiIiIiIdIpjeomIiIhI7zHpJSIiIiK9x6SXiIiIiPQek14iIiIi0ntMeomIiIhI7zHpJSIiIiK9x6SXiIiIiPQek14iIiIi0ntMeomIiIhI7zHpJSIiIiK9x6SXiIiIiPQek14iIiIi0ntMeomIiIhI7zHpJSIiIiK9x6SXiIiIiPQek14iIiIi0ntMeomIiIhI7zHpJcqmwMBAtGrVSmvtpaWlYf369ejQoQNcXV3h7OyM1q1bY8mSJUhISAAAxMTEwMHBAWFhYUrbq1oXGBgIBwcHODg4oFq1aqhduzY6dOiAefPm4fnz51qLnYjoW2JiYjBlyhQ0btwYjo6OqFOnDvr166dwzVqyZAlcXV1Vbq9qnez65uDgAEdHR3h5eaFfv37YsWMH0tPTc/X1UMFVSNcBEBU0Q4YMQVJSklbaSk1NRf/+/XHjxg307NkTo0aNgpGRESIiIhASEoLExET88ssvGrVdoUIFzJ8/H4IgIDExEf/++y+2bt2KrVu3YsmSJahXr55WXgMRUVZu3LiB/v37w9LSEgMGDIC9vT0+fPiAM2fOYNy4cahUqRKqVq2qUdt+fn5o1aoVMjIy8PLlS5w7dw6//vorduzYgXXr1sHMzEzLr4YKOia9RNlkY2OjtbYWLVqE8PBwrF27ViEJrVu3Lnr06IF//vlH47aNjY3h4uIiX27QoAF69OiBXr16YfTo0Thx4gS/FIgo16SmpmLUqFEoU6YMtm7dqnC98fb2Rvfu3WFubq5x+2XLllW4xvn6+sLHxweDBg3CnDlzMGPGjJyET3qIwxuIvvDgwQMMGDAA7u7uqFGjBlq0aIHVq1fL1385vGH37t1wcHDAnTt30L9/f7i4uKB58+bYu3fvV/eTkpKCLVu2oGnTpip7XQsXLgwPDw+tvS4AKFasGMaPH4/379/j0KFDWm2biPKf69evo2/fvqhZsyZcXV3RuXNnXLhwQb7+/fv3mDhxItzd3eHs7Ixu3brh6tWrCm34+flh0KBBCAsLQ4sWLeDq6gp/f388ffr0q/s+fPgwnj9/jjFjxqj8A7tq1aooV66cdl7o/9egQQP59ffDhw9abZsKPia9RF8ICAhAQkICZs6ciaCgIPTr1w/Jycnf3G7cuHHw8vLCsmXLUK1aNQQGBuLhw4dZ1v/333+RlJSE+vXrqx2bVCpFRkaGwj+pVKr29sCnXuRChQrhxo0b2dqOiAqWa9euwc/PD2lpaZgxYwaWLFmCJk2a4NmzZwCAzMxMDBgwAKdOncK4ceOwaNEimJqa4qeffsK///6r0FZERATWrl2LcePGYfbs2Xj69CnGjx//1f1fvXoVhoaG2RpK9eX1TZNrnJeXF9LT03Hnzp1sbUf6j8MbiD7z9u1bxMTEYNKkSfD29gbwKUlUR8+ePdGzZ08AgKurK86cOYMjR45gyJAhKuu/fPkSwKef6NQ1evRotetmpXDhwihevDhevXqV47aIKP+aN28eKlasiA0bNsDQ0BDAp4RQ5vTp07h16xbWrFkj/+Pby8sLzZs3R1BQEJYsWSKvm5iYiL1798LS0hIAkJSUhIkTJ+LFixcoU6aMyv3HxcXB0tISxsbGasWblJSE6tWrq1xnamqqVhsA5PG8fv1a7W3o+8Ckl+gzxYsXR/ny5bFgwQLEx8fDw8Mjywv6lz7/MjE1NUW5cuXw4sWLb24nEonUjm/cuHFKSfirV68wePBgtdsAAEEQsrVfIipYkpOTcfPmTYwZM0ae8H4pPDwcZmZmCr82icViNGvWDAcPHlSoW7VqVXnCCwD29vYA8NWkN7uMjY2xceNGpfLt27crxfM1giBoJR7SP0x6iT4jEomwdu1aLFy4EL/99pu852HixImoXbv2V7ctWrSowrJYLEZaWlqW9UuVKgUA2ZpCrEKFCnByclIoi4mJUXt74NPNJe/fv0fJkiWztR0RFRwJCQmQSqXy60xWdUqUKKFUXrJkScTHxyuUfXnDmVgsBvDpepKV0qVL49KlS0hNTUXhwoW/GbOBgYHS9Q341COdHXFxcQAAKyurbG1H+o9jeom+YGtri8WLF+Pvv/9GSEgIjIyMEBAQgI8fP2p1P46OjjA1NcW5c+e02u63XLp0CRkZGahZs2ae7peI8k7RokVhYGAgH0alioWFBd68eaNU/vr1a1hYWOQ4hjp16iAjIwOXLl3KcVvZce7cORgZGWU5VIK+X0x6ibIgFotRp04dDBw4EB8+fPjql4cmjI2N0b17dxw7dgyXL19WWp+amqr1L4v4+HjMnz8fxYsXh6+vr1bbJqL8w9TUFC4uLti3bx8yMzNV1qlVqxY+fPiA8+fPy8syMjJw/Phx1KpVK8cx/PjjjyhbtiwWLFigciaFe/fuaf1hOWfPnsWxY8fQvn37bI0Dpu8DhzcQfebu3bv4/fff4evriwoVKuDDhw8ICgpC+fLltTo/r8zIkSNx+/ZtDBw4ED179kS9evUgFotx9+5dbNq0CY0bN9Z42rKUlBT5DA2fP5ziw4cPWLZsGYoUKaLFV0JE+c3YsWPRp08f9OnTBz169ICFhQX+++8/FC9eHJ06dUKjRo3g7OyM8ePHY+zYsShZsiRCQkLw8uVLLF68OMf7L1y4MP7880/0798fHTt2RJ8+feQPpzh//jy2b9+OHTt2ZOtm3s89f/4cN27cQEZGBl69eoVz585h3759qFGjBiZMmJDj+En/MOkl+oyVlRVKliyJoKAgxMXFoWjRonBzc8O8efOyvBkkJwoXLoy1a9di8+bN2L9/P7Zs2QKpVIqKFSuibdu26N27t8ZtR0dHo2vXrhCJRDAzM0OFChXQqlUr9OrVS+MvGSIqONzc3BAcHIw///wTEydOhIGBAapUqYJRo0YBAAwNDbFq1SrMnTsX8+bNk9/DsG7dOjg6OmolBhcXF+zZswerVq1CUFAQXr9+DVNTUzg5OWHBggUaP40NAEJCQhASEgKxWIxixYrBwcEB06ZNQ7t27VCoENMbUiYSeJsjEREREek5juklIiIiIr3HpJeIiIiI9B6TXiIiIiLSe0x6iYiIiEjvMeklIiIiIr3HpJeIiIiI9B6TXiIiIiLSe0x6iYiIiEjvMemlAs/Pzw9+fn66DiNX7N69Gw4ODoiJidF1KNmmz++LPnj8+DH69u2LWrVqwcHBAcePH9d1SFoRExMDBwcH7N69W2ttLlmyBA4ODlprTx9duXIFDg4OuHLlilbbDQ0NRZ06dfDx40ettqtN7969g4uLC86cOaPrUOgb+Jw+ynd2796NiRMnypcNDQ1RokQJeHp6YvTo0ShdurQOoyPSD4GBgYiJicHo0aNRtGhRrT12lkhbMjMzsWTJEvTq1QtFihRRWrd3717s3bsX9+7dQ1JSEkqVKgV3d3f06NEDTk5OAP7v+2Tnzp3yss/5+fnh3bt3OHjwoLzM29sbsbGxACB/jHvZsmXh4uKCTp06oUaNGgptFC9eHJ06dcKiRYvQsGFDbR8G0iImvZRvjRgxAtbW1khLS8ONGzewZ88eXLt2DQcPHkThwoXl9dauXavDKIkKnpSUFFy/fh0BAQHo1auXrsMhPVC7dm3cunULYrFYa22eOnUKjx49QteuXRXKU1JSMGzYMJw7dw61a9fGoEGDYGFhgdjYWBw+fBh79uzB6dOnUaZMGY33Xa1aNfz0008AgI8fPyIqKgphYWHYvn07+vTpo9AxAwDdu3dHSEgILl26BA8PD433S7mLSS/lWw0aNJD/Zd65c2cUL14cq1evxokTJ+Dr6yuvZ2RkpKsQqYBKSkqCqamprsPQmbdv3wIAzM3NtdZmamoqxGIxDAw4ai635Mfz9vP3/fPOCG3YtWsXatasqfTr3ty5c3Hu3DlMnDgRffr0UVg3bNgwrF+/Psf7Ll26NNq2batQNm7cOIwdOxbr169HxYoV0aNHD/k6Ozs7SCQS7Nmzh0lvPsarExUYbm5uAIDo6GiFclVjR9PS0rB48WI0a9YMjo6OaNiwIebOnYu0tDSFehcuXED37t3h5uYGV1dXtGjRAgsWLFCoExsbi4CAALi4uMDDwwOzZs3CuXPnVI5fO3z4MDp06ABnZ2e4u7tj3LhxiIuLU+v1PXjwAP7+/nB2dkaDBg2wfPlySKVSlXXPnDmDHj16wMXFBa6urhg4cCAePHjwzX3IxghfvXoVU6dOhbu7O2rWrImff/4Z8fHxCnWPHz+OgQMHwsvLC46OjmjatCmWLVuGzMxMpXa3bduGpk2bwtnZGZ06dUJ4eLjK/av7vgDAvn375D8l1q5dGz179sT58+ezfRwCAwPh6uqKp0+fYsCAAXB1dcW4ceOyPEaBgYHw9vZWKlc1rtPBwQG//fYbjh8/jlatWsHR0REtW7bE2bNnFerFxsbi119/RYsWLeTnxogRI9Qeqy2VSrF+/Xq0bNkSTk5OqFevHqZOnar0nnl7e2PQoEEIDw9Hp06d4OTkhCZNmmDv3r0Kr6Nx48YAPiUPDg4OCq83Li4OEydORL169eSvZ+fOnQr7kY3fPHToEBYuXIj69eujRo0a+PDhg/x4P3v2DIMGDYKrqyvq16+PTZs2AQDu3bsHf39/uLi4oHHjxjhw4IDS601ISMDMmTPRsGFDODo6olmzZli1apXS5yEhIQGBgYGoVasW3NzcMGHCBCQmJiq1d/fuXQQGBqJJkyZwcnKCp6cnJk6ciHfv3inVDQ8PR8eOHeHk5ISmTZti69at33h3FN28eRMDBgxA7dq14eLigtatW2PDhg0KdS5duiQ/b93c3DB48GA8fPhQoY7sfIuMjMTYsWNRu3ZteZKVkZGBZcuWoWnTpnB0dIS3tzcWLFig9DlS53wAgPfv3+P3339H69at4erqipo1a6J///64e/euQr2vve+qxvSGh4djxIgRaNSokfzzPmvWLKSkpHzzOKampuLcuXOoV6+eQvmLFy+wbds2eHp6KiW8wKfhcP369ctRL29WjI2NMXfuXBQrVgwrV66EIAgK6+vVq4dTp04plVP+wZ5eKjBkY6y+1TsllUoxePBgXLt2DV26dIGdnR3u37+PDRs24PHjx1i+fDmAT0nmoEGD4ODggBEjRsDIyAhPnjzBP//8I28rKSkJvXv3xqtXr+Dv74+SJUvi4MGDKm/WkI0dc3JywpgxY/DmzRsEBwfjn3/+wd69e78at6z9zMxMDBw4ECYmJti+fbvKnpO9e/ciMDAQXl5eGDduHJKTk7Flyxb06NEDe/bsgbW19TeP5W+//QZzc3MMGzYMjx49wpYtW/Ds2TOEhIRAJBIBAPbs2QNTU1P89NNPMDU1xeXLl7F48WJ8+PABEyZMkLe1Y8cOTJ06Fa6urujduzeio6MxePBgWFhYoGzZstl+XwBg6dKlWLJkCVxdXTFixAiIxWLcvHkTly9fhpeXV7aPQ0ZGBvr164datWphwoQJMDY2/uYxUte1a9dw9OhR9OjRA0WKFEFISAhGjBiBU6dOoXjx4gCA27dv4/r162jZsiXKlCmD2NhYbNmyBf7+/jh06BBMTEy+uo+pU6diz5496NChA/z8/BATE4NNmzbhzp072LJli8JPyk+ePMHIkSPRqVMntG/fHrt27UJgYCCqV6+OKlWqoFmzZihatChmz56NVq1aoUGDBvLxkq9fv0aXLl0gEonQs2dPWFpa4uzZs5g0aRI+fPiglGQsX74cYrEY/fr1Q1pamjyOzMxMDBgwAG5ubhg3bhwOHDiA3377DSYmJli4cCFat26N5s2bY+vWrZgwYQJcXFxQoUIFAEBycjJ69eqFuLg4dOvWDWXLlsX169exYMECvHr1CpMmTQIACIKAIUOG4Nq1a+jWrRvs7Oxw7NgxhXNT5uLFi4iOjkaHDh1gZWWFBw8eYPv27YiMjMT27dvl5/y9e/fQr18/WFpaYvjw4cjIyMCSJUtQokQJtc6FCxcuYNCgQShVqpT8evHw4UOcPn0avXv3lscyYMAAWFtbY9iwYUhJScHGjRvRvXt37N69W+nzO3LkSFSsWBGjR4+WJ1OTJ0/Gnj170KJFC/z000+4desWgoKC8PDhQyxbtkxh+2+dD8CnjoTjx4/jxx9/hLW1NV6/fo1t27ahV69eOHTokFJPa1bv+5fCwsKQkpKC7t27o1ixYrh16xY2btyIFy9eYPHixV89lv/++y/S09Pxww8/KJSfPXsWGRkZaNOmzTfeDUUfPnyQ/8LxufT09Gy1U6RIETRt2hQ7d+5EZGSk/BgCQPXq1bF+/Xo8ePAAEokkW+1SHhGI8pldu3YJEolEuHjxovDmzRvh+fPnQlhYmFC3bl3B0dFReP78uUL9Xr16Cb169ZIv7927V6hatapw9epVhXpbtmwRJBKJcO3aNUEQBOGvv/4SJBKJ8ObNmyxjWbdunSCRSIRjx47Jy1JSUoQff/xRkEgkwuXLlwVBEIS0tDTBw8NDaNWqlZCSkiKve+rUKUEikQiLFi366mueOXOmIJFIhJs3b8rL3rx5I9SqVUuQSCRCdHS0IAiC8OHDB8HNzU2YPHmywvavXr0SatWqpVT+Jdmxbd++vZCWliYvX716tSCRSITjx4/Ly5KTk5W2nzJlilCjRg0hNTVV4XW3bdtWXiYIgrBt2zZBIpFo9L48fvxYqFq1qjB06FAhMzNToa5UKs32cZgwYYIgkUiE+fPnf/XYfF6/cePGSuWLFy8WJBKJQplEIhGqV68uPHnyRF4WEREhSCQSISQkRF6m6lhev35dkEgkwp49e74az9WrVwWJRCLs379fofzs2bNK5Y0bNxYkEonCMX7z5o3g6OgozJkzR14WHR0tSCQSYc2aNQpt/vLLL4Knp6fw9u1bhfLRo0cLtWrVkr+Oy5cvCxKJRGjSpInSa5Md75UrV8rL4uPjBWdnZ8HBwUE4dOiQvPzhw4eCRCIRFi9eLC9btmyZ4OLiIjx69Eih3fnz5wvVqlUTnj17JgiCIBw7dkyQSCTC6tWr5XUyMjKEHj16CBKJRNi1a5e8XNXxP3jwoNKxGjJkiODk5CTExsbKyyIjI4Vq1aopvfdfysjIELy9vYXGjRsL8fHxCutk560gCELbtm0FDw8P4d27d/KyiIgIoWrVqsLPP/8sL5Odb2PGjFFoS3Z+TZo0SaF8zpw5gkQiES5duiQvU/d8SE1NVfqsRUdHC46OjsLSpUvlZV9732XrZNdEQVB93IOCggQHBweFY6zK9u3bBYlEIty7d0+hfNasWYJEIhHu3Lnz1e1lZNe8r/1r2bKlwjaNGzcWBg4cmGWbsu+Oz6+XgiAI//zzjyCRSBTOccpfOLyB8q0+ffrAw8MDDRs2xIgRI2BiYoIVK1Z882ersLAw2NnZoXLlynj79q38X926dQFA3ksr63k9ceJElsMIzp07h9KlS6NJkybyssKFC6NLly4K9f7991+8efMG3bt3V+idbdSoESpXrozTp09/NeYzZ87AxcUFzs7O8jJLS0u0bt1aod7FixeRkJCAli1bKrw2AwMD1KhRQ+3pgrp27arQO9O9e3cUKlRIYcqdz3tDZb0kbm5uSE5ORlRUlMLr7tatm8LY6vbt26No0aIK+1T3fTl+/DikUimGDh2qND5U1iOnyXHo3r27Wscmu+rVqwcbGxv5ctWqVWFmZqYwDOfzY5meno53797BxsYG5ubmuHPnzlfbDwsLQ9GiReHp6anwWqtXrw5TU1Ol12pvby8fCgR8Oo9sbW2VhgV9SRAEHD16FN7e3hAEQWFfXl5eSExMxH///aewTbt27bLsNe/cubP8/+bm5rC1tYWJiQl8fHzk5ZUrV4a5ublCbGFhYahVqxbMzc0VYqhXrx4yMzNx9epVAJ96/AoVKqTwvhoaGqq8Me/zGFNTU/H27Vv5Hfiy15SZmYnz58+jadOmKFeunLy+nZ2d/NeFr7lz5w5iYmLg7++v9KuO7Lx9+fIlIiIi0L59exQrVky+vmrVqqhXr57KKa+6deumsCyrI7vJSqZv374K62XUOR+MjIzkn7XMzEy8e/cOpqamsLW1VXl+fu19/9zndZKSkvD27Vu4urpCEIRvnvfv378HAFhYWCiUf/jwAQCUZnP4lqlTp+Kvv/5S+qfJVHSyfX85jZrsfVc1bIbyBw5voHxr6tSpsLW1RWJiInbt2oWrV6+qddPakydP8PDhwyxvJnjz5g0AwNfXFzt27MDkyZPxxx9/wMPDA82aNcOPP/4o/wKIjY2FjY2N/EtL5vMkBwCePXsGALC1tVXaX+XKlXHt2rWvxvzs2TOlaXBUtff48WMAkP9U+iUzM7Ov7kemYsWKCstFihSBlZWVfAgJ8Gn4x59//onLly/Lv2hkZOMmZa/7y/bEYrH852oZdd+Xp0+fwsDAAHZ2dlnGn93jUKhQoVwZ4wdAYQiHjIWFBRISEuTLKSkpCAoKwu7duxEXF6cw5k/VGNTPPXnyBImJid88bt+K58vxv196+/YtEhISsG3bNmzbti3LOp/LaihN4cKFYWlpqVBWtGhRlClTRumzVLRoUYVj9eTJE9y7dy/L1yuLITY2FlZWVkrJj6rP4Pv377F06VKEhoYqHS/Z8X/79i1SUlKUzmVZm9+ag1WWRH7tZ+2vXSfs7Oxw/vx5pZvVvjzGsbGxMDAwULoGWVlZwdzcXOEzDKh3PkilUgQHB2Pz5s2IiYlRGLf/eXKeVUxZefbsGRYvXoyTJ08qnX9fXlOyInwxPlb22c7uvL3Ozs4qpyyzsLDIdpIq23dWifeX5zjlH0x6Kd/6/CLVtGlT9OjRA2PHjkVYWNhX/8qXSqWQSCRKU8rIyJIfY2NjbNq0CVeuXMHp06dx7tw5hIaGYtu2bVi3bh0MDQ21/6JySPYFMHfuXFhZWSmt11bMCQkJ6NWrF8zMzDBixAjY2NigcOHC+O+//zB//vwse8a/Rt33RR3ZPQ6f92R9S1ZfWKpu4FO1ry9jBIDp06dj9+7d6N27N1xcXFC0aFGIRCKFcZpZkUqlKFGiBObPn69y/ZfJpabngOw9bdOmDdq3b6+yzpe9Yln19mUVgzrHSiqVwtPTE/3791dZt1KlSirLv2bUqFG4fv06+vXrh2rVqsHU1BRSqRT9+/fP9zcdZTUjgrqJlTrnw8qVK7Fo0SJ07NgRI0eOhIWFBQwMDDBr1iyVx0edXt7MzEz89NNPiI+PR//+/VG5cmWYmpoiLi4OgYGB37yGyJLt+Ph4hWtD5cqVAXwaf12tWrVvxpEbZDfLfvkHkiyxl43lp/yHSS8VCIaGhhgzZgz8/f2xadMmDBw4MMu6NjY2uHv3Ljw8PL75xWBgYAAPDw94eHhg4sSJWLlyJRYuXIgrV66gXr16KF++PCIjIyEIgkJbT58+VWhH9nPoo0ePlHqoHj16pPBzqSrlypXDkydPlMofPXqksCzrPS1RooTSXc3Z8eTJE/mwAuBTz8WrV6/QoEEDAMDff/8t7x2rXbu2vN6Xsw3IXteTJ08UXnd6ejpiYmJQtWpVeZm674uNjQ2kUikePnyY5Zeato6DKubm5go9jzKyXjpNHDlyBO3atUNgYKC8LDU19Zu9vMCn43Hp0iXUrFlTqzfgfcnS0hJFihSBVCrV+jHNDhsbGyQlJX0zhvLly+Py5cv4+PGjwh/BX35m4uPjcenSJQwfPhzDhg2Tl8t+LZCxtLSEsbGxWp9DVWTn5P3797OM/fPrxJeioqJQvHjxb05JVr58eUilUjx58kTh15DXr18jISEB5cuX/2asXzpy5Ajc3d0xa9YshfKEhASNE7j79+/j8ePH+P3339GuXTt5+YULF9TaXpbcyp6wJ9OgQQMYGhriwIEDCu3mlY8fP+L48eMoW7as0q9Rsuvj136lIt3imF4qMNzd3eHs7IwNGzYgNTU1y3o+Pj6Ii4vD9u3bldalpKQgKSkJwP+NGfucLMmSTf3j5eWFuLg4nDhxQl4nNTVVqW1HR0eUKFECW7duVZg26MyZM3j48CEaNWr01dfWsGFD3LhxA7du3ZKXvX37Vmk6p/r168PMzAxBQUEq7zpWdXeyKtu2bVPYfsuWLcjIyJAnvbJe0c97edLS0rB582aFdhwdHWFpaan0uvfs2aOUOKr7vjRt2hQGBgZYtmyZUm+QLB5tHQdVbGxskJiYqDBd08uXL3Hs2DGN21TV2xYSEpJl7/HnfHx8kJmZqTC7hUxGRobKBF3TGFu0aIEjR47g/v37Sutzckyzw8fHB9evX8e5c+eU1iUkJCAjIwPAp+QnIyMDW7Zska/PzMzExo0bFbbJqqfzy2nEDA0N4eXlhePHjyv8gfPw4UOlqfJUqV69OqytrREcHKz0nsjO21KlSqFatWrYu3evQp379+/jwoULaj3NS1bny/j/+usvhfXZYWhoqNSje/jwYbWnW1RF1TVEEAQEBwertb2joyPEYjH+/fdfhfKyZcuic+fOOH/+PEJCQpS2k0qlWLduHV68eKFx7FlJSUnBzz//jPfv3yMgIEDpj/f//vsPRYsWVZjRgfIX9vRSgdKvXz+MHDkSu3fvzvLGpLZt2+Lw4cP43//+hytXrqBmzZrIzMyUP1FnzZo1cHJywrJlyxAeHo6GDRuifPnyePPmDTZv3owyZcqgVq1aAD7d8LVx40aMHTsW/v7+sLKywoEDB+Q/OcouemKxGOPGjcPEiRPRq1cvtGzZUj5lWfny5VXOJ/m5/v37Y9++fejfvz/8/f3lU5aVK1cO9+7dk9czMzPDr7/+ip9//hkdOnSAr68vLC0t8ezZM5w5cwY1a9bE1KlTv3kc09PT0adPH/j4+ODRo0fYvHkzatWqJb9hz9XVFRYWFggMDISfnx9EIhH27dun9MUoFosxatQoTJ06Fb1794avry9iYmKwe/dupTG96r4vFStWREBAAJYvX44ePXqgefPmMDIywu3bt1GqVCmMHTtWa8dBFV9fX8yfPx/Dhg2Dn58fUlJSsGXLFtja2irdyKWuRo0aYd++fTAzM4O9vT1u3LiBixcvqhwv+aU6deqga9euCAoKQkREBDw9PSEWi/H48WOEhYVh0qRJ+PHHHzWK60tjx47FlStX0KVLF3Tu3Bn29vaIj4/Hf//9h0uXLuHvv//Wyn6+pl+/fjh58iQCAgLQvn17VK9eHcnJybh//z6OHDmCEydOwNLSEt7e3qhZsyb++OMPxMbGwt7eHkePHlXqPTczM0Pt2rWxZs0apKeno3Tp0rhw4YLKOZKHDx+Oc+fOoWfPnujevbs8iba3t1f4HKpiYGCAX3/9FYMHD0a7du3k06NFRUUhMjJS/uTIn3/+GQMGDEDXrl3RqVMn+ZRlRYsWVeiJzkrVqlXRvn17bNu2DQkJCahduzZu376NPXv2oGnTpgq/4KirUaNGWLZsGSZOnAhXV1fcv38fBw4cUPoMZ0flypVhY2OD33//HXFxcTAzM8ORI0fU/iOtcOHC8PLywqVLlzBy5EiFdYGBgYiOjsaMGTNw9OhRNG7cGObm5nj+/DnCwsIQFRWFli1bahw78Gm+6n379gH4dBPew4cPERYWhlevXqFv375KNxgCn26wbdy4Mcf05mNMeqlAad68OWxsbLBu3Tp06dJFZS+OrJdw/fr12LdvH44dOwYTExNYW1vDz89PfhOJ7Pnqu3btwrt371C8eHHUqVMHw4cPl888UKRIEWzYsAEzZsxAcHAwTE1N0a5dO7i6umL48OEK4+06dOgAY2NjrF69GvPnz4epqSmaNm2K8ePHf3Nu4VKlSiE4OBgzZszAqlWrUKxYMXTr1g2lSpWSz0sq07p1a5QqVQqrVq3C2rVrkZaWhtKlS8PNzQ0dOnRQ6zhOnToVBw4cwOLFi5Geno6WLVti8uTJ8ot18eLFsXLlSvz+++/4888/YW5ujjZt2sDDwwP9+vVTaKtr167IzMzE2rVrMXfuXEgkEqxYsQKLFi3S6H0BPs1Nam1tjY0bN2LhwoUwMTGBg4ODwhOStHEcVClevDiWLl2KOXPmYN68ebC2tsaYMWPw5MkTjZPeSZMmwcDAAAcOHEBqaipq1qyJv/76K8txq1/67bff4OjoiK1bt2LhwoUwNDRE+fLl0aZNG9SsWVOjmFQpWbIkduzYgWXLluHYsWPYsmULihUrBnt7+68+0EObTExMEBISgqCgIISFhWHv3r0wMzNDpUqVFD6bBgYGWLFiBWbNmoX9+/dDJBLB29sbgYGBSj97//HHH5g+fTo2b94MQRDg6emJ1atXo379+gr1qlatirVr12L27NlYvHgxypQpg+HDh+PVq1ffTHqBT79AbNiwAcuWLcO6desgCAIqVKigMNtLvXr1sGbNGixevBiLFy9GoUKFULt2bYwfP17tJHPGjBmwtrbGnj17cPz4cZQsWRKDBg1SK2lWJSAgAMnJyThw4ABCQ0Pxww8/ICgoCH/88YdG7QGf/iBeuXIlZsyYgaCgIBQuXBjNmjVDz549lZ50lpWOHTti+PDheP78ucINeSYmJli9ejV2796NvXv3Yvny5UhJSUGpUqXg7u6O+fPnK80tnF0RERH4+eefIRKJUKRIEZQtWxaNGzdG586dFWbZkXn48CHu37+PX375JUf7pdwlEvL7KH6ifGj9+vWYPXs2zp49m+OLa16SPUBj586dKu9kJiLKLzIzM+Hr6wsfHx+MGjVK1+F81cyZMxEeHo7du3ezpzcf45heom/48pGZqamp2LZtGypVqlSgEl4iooLE0NAQI0eOxObNm7M9RVleevfuHXbu3IlRo0Yx4c3nOLyB6BuGDRuGcuXKoWrVqvjw4QP279+PqKioLKeQIiIi7fD19YWvr6+uw/iq4sWL4/r167oOg9TApJfoG7y8vLBz504cOHAAmZmZsLe3x8KFC/P9hZiIiIj+D8f0EhEREZHe45heIiIiItJ7THqJiIiISO8x6SUiIiIivcekl4iIiIj0HpNeIiIiItJ7THqJiIiISO8x6SUiIiIivcekl4iIiIj03v8Dd/js0df6yE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1038952" y="952045"/>
            <a:ext cx="1039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¿</a:t>
            </a:r>
            <a:r>
              <a:rPr lang="es-AR" b="1" dirty="0" smtClean="0">
                <a:latin typeface="Century Gothic" panose="020B0502020202020204" pitchFamily="34" charset="0"/>
              </a:rPr>
              <a:t>Qué factores médicos tienen más relación con el desarrollo de enfermedades coronarias?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4" y="4248591"/>
            <a:ext cx="5263884" cy="252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256" y="4198592"/>
            <a:ext cx="5310744" cy="2520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199017" y="4198592"/>
            <a:ext cx="1763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Los pacientes que tienen riesgos de CHD tienen </a:t>
            </a:r>
            <a:r>
              <a:rPr lang="es-MX" dirty="0">
                <a:latin typeface="Century Gothic" panose="020B0502020202020204" pitchFamily="34" charset="0"/>
              </a:rPr>
              <a:t>mayor presión arterial tanto sistólica como diastólica 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9276146" y="2013689"/>
            <a:ext cx="2547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 smtClean="0">
                <a:latin typeface="Century Gothic" panose="020B0502020202020204" pitchFamily="34" charset="0"/>
              </a:rPr>
              <a:t>Sólo el 0,6% de los pacientes analizados</a:t>
            </a:r>
          </a:p>
          <a:p>
            <a:pPr algn="just"/>
            <a:r>
              <a:rPr lang="es-AR" dirty="0" smtClean="0">
                <a:latin typeface="Century Gothic" panose="020B0502020202020204" pitchFamily="34" charset="0"/>
              </a:rPr>
              <a:t>sufrieron un ACV por lo que no es posible confirmar esta relación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3457288" y="2300640"/>
            <a:ext cx="254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 smtClean="0">
                <a:latin typeface="Century Gothic" panose="020B0502020202020204" pitchFamily="34" charset="0"/>
              </a:rPr>
              <a:t>Los pacientes que sufrieron ACV tienen un alto riesgo a sufrir CHD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57549"/>
            <a:ext cx="11203236" cy="1325563"/>
          </a:xfrm>
        </p:spPr>
        <p:txBody>
          <a:bodyPr>
            <a:normAutofit/>
          </a:bodyPr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3- </a:t>
            </a:r>
            <a:r>
              <a:rPr lang="es-AR" b="1" dirty="0">
                <a:latin typeface="Century Gothic" panose="020B0502020202020204" pitchFamily="34" charset="0"/>
              </a:rPr>
              <a:t>Análisis exploratorio de los datos</a:t>
            </a:r>
            <a:r>
              <a:rPr lang="en-US" b="1" dirty="0">
                <a:latin typeface="Century Gothic" panose="020B0502020202020204" pitchFamily="34" charset="0"/>
              </a:rPr>
              <a:t/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AutoShape 2" descr="data:image/png;base64,iVBORw0KGgoAAAANSUhEUgAAAr0AAAIKCAYAAAAu6/cVAAAAOXRFWHRTb2Z0d2FyZQBNYXRwbG90bGliIHZlcnNpb24zLjcuMSwgaHR0cHM6Ly9tYXRwbG90bGliLm9yZy/bCgiHAAAACXBIWXMAAA9hAAAPYQGoP6dpAACAJElEQVR4nO3dd1gT2fs28DtgEBBBUayIIhh0BQRFEcGGbcHeK+hasfcV1/Jd17rq6trFtgr2XhF7byuubVcsiAVQsQNKJ/P+4Zv8jAkaQiAQ7891eV3OmTNnnkwmk4eTM2dEgiAIICIiIiLSYwa6DoCIiIiIKLcx6SUiIiIivcekl4iIiIj0HpNeIiIiItJ7THqJiIiISO8x6SUiIiIivcekl4iIiIj0HpNeIiIiItJ7THqJiEhOEASsW7cOoaGhug6FiEirmPTSd83Pzw9+fn7frHflyhU4ODjgypUrWtt3YGAgvL29Nd7e29sbgYGBWotHHTmNOTd9eTxUvWf5Of68ltU5vX37dixZsgQODg46iix3vX79GiNGjIC7uzscHBywfv16XYeUK76Xcz0mJgYODg7YvXu3rkOhAqCQrgOg78fTp0+xZs0aXLhwAS9fvoRYLIZEIoGPjw+6du0KY2PjXNlvZGQkDh8+jPbt28Pa2jpX9kGkD+Li4jBv3jxMmzYNdnZ2ug4nV8yePRvnzp3DsGHDULJkSTg6Ouo6JCoANm3aBBMTE3To0EHXoVAOMOmlPHH69GmMHDkSRkZGaNu2LSQSCdLT03Ht2jXMmzcPkZGRmD59eq7sOzIyEkuXLkWdOnWUkt61a9fmyj711fTp0yEIgq7DUCksLAwikUjXYRRov/76K3x9fdGmTRtdh5JrLl++jCZNmqBfv366DoW0oHz58rh16xYKFcrddGbLli0oXrw4k94Cjkkv5bro6GiMHj0a5cqVw4YNG1CqVCn5up49e+LJkyc4ffq0TmIzMjLSyX4LKrFYrJP9JiUlwdTUVKlcEASkpqbC2Nj4u34vszo+2bVixQotRJO/vXnzBubm5roOg7REJBKhcOHCug6DCgiO6aVct2bNGiQlJWHmzJkKCa9MxYoV0bt3b/nyrl274O/vDw8PDzg6OsLX1xebN29W2s7b2xuDBg1CeHg4OnXqBCcnJzRp0gR79+6V19m9ezdGjhwJAPD394eDg4PCOEZVY3pfvHiBIUOGwMXFBR4eHpg1axbS0tKU9h8eHo4RI0agUaNGcHR0RMOGDTFr1iykpKQo1T1+/DhatWoFJycntGrVCseOHVPv4OFTYrd8+XI0aNAANWrUgJ+fHx48eKCybkJCAmbOnImGDRvC0dERzZo1w6pVqyCVStXa15kzZ9CrVy+4urqiZs2a6NixIw4cOCBfr2qc4Lt37zB+/HjUrFkTbm5umDBhAu7evas0zu7u3bsIDAxEkyZN4OTkBE9PT0ycOBHv3r1TaE82njQyMhJjx45F7dq10aNHDwD/956fO3cOHTp0gLOzM7Zu3Spfp8kY56SkJMyZM0d+zFq0aIG1a9cq9WhfuHAB3bt3h5ubG1xdXdGiRQssWLDgm+07ODjgt99+w/79+9GiRQs4OTmhQ4cOuHr1qlLdO3fuoH///qhZsyZcXV3Ru3dv3LhxQ6HO7t274eDggL///hu//vorPDw80LBhw6/GoO45rer9Xbt2Lbp16wZ3d3c4OzujQ4cOCAsL++brltm2bRuaNm0KZ2dndOrUCeHh4UqfO9lriomJUdg2q3HHN2/eRL9+/VCrVi3UqFEDvXr1wrVr174ah2wfgiBg06ZN8msBgCzHMKuKS3YOXrlyRX4Otm7dWh7j0aNH0bp1a/n7fOfOHYU2s/s5ePLkCQIDA+Hm5oZatWph4sSJSE5O/uprzUp+OddjY2Px66+/okWLFnB2doa7uztGjBih9P4Dn65ps2bNgre3NxwdHdGgQQP8/PPPePv2LYCsx/Q+fPgQI0aMQJ06deRxnDhxQqGO7P29du0aZs+ejbp168LFxQVDhw6Vtw98es8fPHiAv//+W37efH7+qnvdPXToEDp06CC/vrZu3RobNmz45nEl7WFPL+W6U6dOoUKFCqhZs6Za9bds2YIqVarA29sbhQoVwqlTpzBt2jQIgoCePXsq1H3y5AlGjhyJTp06oX379ti1axcCAwNRvXp1VKlSBbVr14afnx9CQkIQEBCAypUrA0CW4xVTUlLQu3dvPH/+HH5+fihVqhT27duHy5cvK9UNCwtDSkoKunfvjmLFiuHWrVvYuHEjXrx4gcWLF8vrnT9/HsOHD4e9vT3Gjh2Ld+/eYeLEiShTpoxax2PRokVYsWIFGjZsiIYNG+K///5D3759kZ6erlAvOTkZvXr1QlxcHLp164ayZcvi+vXrWLBgAV69eoVJkyZ9dT+7d+/GL7/8gipVqmDQoEEoWrQoIiIicO7cObRu3VrlNlKpFIMHD8atW7fQvXt3VK5cGSdOnMCECROU6l68eBHR0dHo0KEDrKys8ODBA2zfvh2RkZHYvn270tCEkSNHomLFihg9erTCl/KjR48wduxYdO3aFV26dIGtra1ax1EVQRAwePBgXLlyBZ06dUK1atVw7tw5zJ07F3Fxcfjll18AAA8ePMCgQYPg4OCAESNGwMjICE+ePME///yj1n6uXr2K0NBQ+Pn5wcjICFu2bEH//v2xY8cOSCQS+T569uyJIkWKoH///ihUqBC2bdsGPz8/bNy4ETVq1FBoc9q0abC0tMTQoUORlJSU5b6zc06rEhwcDG9vb7Ru3Rrp6ek4dOgQRo4ciaCgIDRq1Oir2+7YsQNTp06VJ/DR0dEYPHgwLCwsULZsWbX2/6VLly5hwIABcHR0xLBhwyASibB792707t0bmzdvhrOzs8rtateujblz5+Lnn3+Gp6cn2rZtq9H+gU/XnbFjx6Jbt25o06YN1q1bh4CAAEybNg0LFy5E9+7dAQCrVq3CqFGjEBYWBgODT31M2f0cjBo1CtbW1hgzZgzu3LmDHTt2wNLSEuPHj89WzPnpXL99+zauX7+Oli1bokyZMoiNjcWWLVvg7++PQ4cOwcTEBADw8eNH9OzZEw8fPkTHjh3xww8/4N27dzh58iTi4uJgaWmpMoYHDx6ge/fuKF26NAYMGABTU1McPnwYQ4cOxZIlS9CsWTOF+jNmzIC5uTmGDRuG2NhYbNiwAb/99hv+/PNPAMAvv/yC6dOnw9TUFAEBAQCAkiVLAlD/unvhwgWMGTMGHh4eGDduHAAgKioK//zzj0KnD+UygSgXJSYmChKJRBg8eLDa2yQnJyuV9e3bV2jSpIlCWePGjQWJRCJcvXpVXvbmzRvB0dFRmDNnjrzs8OHDgkQiES5fvqzUbq9evYRevXrJl9evXy9IJBIhNDRUXpaUlCQ0a9ZMqQ1VcQYFBQkODg5CbGysvKxt27aCp6enkJCQIC87f/68IJFIhMaNG2d5HGSvp3r16sLAgQMFqVQqL1+wYIEgkUiECRMmyMuWLVsmuLi4CI8ePVJoY/78+UK1atWEZ8+eZbmfhIQEwdXVVejcubOQkpKisO7z/U6YMEEh5iNHjggSiURYv369vCwzM1Pw9/cXJBKJsGvXLnm5quN18OBBpfdw8eLFgkQiEcaMGaNUX/aenz17VuW6z4/H5cuXld6zL+M/duyYIJFIhOXLlyu0NXz4cMHBwUF48uSJIAiC8NdffwkSiUR48+aN0n6/RSKRCBKJRLh9+7a8LDY2VnBychKGDh0qLxsyZIhQvXp14enTp/KyuLg4wdXVVejZs6e8bNeuXYJEIhG6d+8uZGRkfHP/2Tmnvzw+gqD8vqWlpQmtWrUS/P39v7rftLQ0wcPDQ2jbtq2QmpoqL9+2bZsgkUgUPney1xQdHa3QxpfvoVQqFZo3by707dtX4bxMTk4WvL29hZ9++ulbh0OQSCTCtGnTFMpk59yXVMUlOwf/+ecfedm5c+cEiUQiODs7K3z2t27dqtZ142ufg4kTJyrUHTp0qFCnTp1vvs78fK6rOgbXr18XJBKJsGfPHnnZokWLBIlEIhw9elSpvuz9j46OVrrW9O7dW2jVqpXCeSeVSoWuXbsKzZs3l5fJ3t8+ffoonE+zZs0SqlWrpnDNbtmypcI5K6PudXfGjBlCzZo11frMUu7h8AbKVR8+fAAAFClSRO1tPp/FITExEW/fvkWdOnUQHR2NxMREhbr29vZwc3OTL1taWsLW1hbR0dEaxXv27FlYWVnhxx9/lJeZmJigS5cuX40zKSkJb9++haurKwRBkP+k+fLlS0RERKB9+/YoWrSovL6npyfs7e2/Gc/FixeRnp6OXr16KfQAqeoZCAsLQ61atWBubo63b9/K/9WrVw+ZmZkqf06XuXDhAj5+/IiBAwcqjY/72s1h586dg1gsVjg+BgYGSj3ygOLxSk1Nxdu3b+W9l//9959S/W7duqncp7W1NerXr59lTNlx9uxZGBoaKg1x6du3LwRBwNmzZwFAPgb0xIkTag8V+Zyrq6vCLAHlypVDkyZNcP78eWRmZiIzMxMXLlxA06ZNUaFCBXm9UqVKoVWrVrh27Zr8syTTpUsXGBoaqvUa1T2nVfn8fYuPj0diYiJq1aql9LP9l/7991+8efMG3bp1Uxhv/eVnITsiIiLw+PFjtG7dGu/evZOf40lJSfDw8MDVq1c1en+yy97eHq6urvJl2Xlct25dlCtXTqn88+tRTj8Hbm5ueP/+vdL58C355VwHFI9Beno63r17BxsbG5ibmyucV0ePHkXVqlWVemaBrK9L79+/x+XLl+Hj44MPHz7Iz5F3797By8sLjx8/RlxcnMI2Xbp0UWjPzc0NmZmZiI2N/ebrVfe6a25ujuTkZFy4cOGbbVLu4fAGylVmZmYAPv1Mpa5r165hyZIluHHjhtLYtcTERIUvTFU/kVpYWCA+Pl6jeGNjY1GxYkWlC6qqn9CfPXuGxYsX4+TJk0r7k30hPXv2DMCncctfsrW1/WbiINu+UqVKCuWWlpawsLBQKHvy5Anu3bsHDw8PlW19PkbtS0+fPgUAVKlS5avxqIrPyspK/nOkjI2NjVLd9+/fY+nSpQgNDcWbN28U1n35xwyALKeX0+a0c7GxsShVqpT8PJWRDX+Rfen5+vpix44dmDx5Mv744w94eHigWbNm+PHHH+U/W3+Nqve/UqVKSE5Olr8vycnJKs8zOzs7SKVSPH/+XOH9Ufc4ZOecVuXUqVNYsWIFIiIiFMYBf2umjKzOfbFYrJDYZ8fjx48BQOXwGZnExESlz4a2fXndkV2TvhyyJDuvEhIS5GXZ/Rx8nkQD/5eUxsfHK523X5NfznUrKyukpKQgKCgIu3fvRlxcnMLwpc+PwdOnT9G8eXO1X6NsG0EQsGjRIixatEhlnTdv3qB06dLy5ayO8efvW1bUve726NEDhw8fxoABA1C6dGl4enrCx8cHDRo0UOt1kXYw6aVcZWZmhlKlSmV549WXnj59ij59+qBy5coIDAxE2bJlIRaLcebMGaxfv16p50Gdnq7ckJmZiZ9++gnx8fHo378/KleuDFNTU8TFxSEwMDBPepu+JJVK4enpif79+6tc/2XinNdGjRqF69evo1+/fqhWrRpMTU0hlUrRv39/ldOgZXVHdm7N5/w1xsbG2LRpE65cuYLTp0/j3LlzCA0NxbZt27Bu3TqdnId5ccd6eHg4Bg8ejNq1a+N///sfrKysIBaLsWvXLhw8eFBr+8kqgf7ycyQ7T37++WdUq1ZN5TaazGKR1f5lPZNfyur9zqr88/M7u5+DrBJNVXW1IS/O9enTp8vHYbu4uKBo0aIQiURK4/c1ITtn+vbtm+UvQl/+UZ6TY6zudbdEiRLYu3cvzp8/j7Nnz+Ls2bPYvXs32rVrh99///2b+yHtYNJLua5x48bYtm0brl+/rvCToConT55EWloaVqxYofDXd06ehJaduVvLly+P+/fvQxAEhe0ePXqkUO/+/ft4/Pgxfv/9d7Rr105e/uVPV7LX8OTJE6V9fdmmKrLtHz9+rNA79vbtW6XeZRsbGyQlJaFevXrfbPdLsi+BBw8eqOyp+Vp8V65cQXJyskJvr6znWCY+Ph6XLl3C8OHDMWzYMHm5rOdOV8qXL49Lly7hw4cPCj1gUVFR8vUyBgYG8PDwgIeHByZOnIiVK1di4cKFuHLlyjePuar3//HjxzAxMZHfjGNiYqLynIiKioKBgYHGN36pe06rcuTIERQuXBhr165VGKKwa9eub277+bn/eS9Yeno6YmJiULVqVXmZrGfty57OL39eln0GzMzMNDrPs/J5z97n05nJequ1RZefg/x0rh85cgTt2rVTmG0lNTVV6f23sbFRu8NERnaOiMVirZ4jWX2PZOe6a2RkBG9vb3h7e0MqleLXX3/Ftm3bMGTIkGxdd0lzHNNLua5///4wNTXF5MmT8fr1a6X1T58+lU/bIutF+PLnLnW+ZLMiS8ZU/XT4pQYNGuDly5cKUzIlJydj+/btCvVkPQOfxykIAoKDgxXqlSpVCtWqVcOePXsU9n/hwgVERkZ+M5569epBLBZj48aNCvtSNc2Nj48Prl+/jnPnzimtS0hIQEZGRpb78fLyQpEiRRAUFITU1FSFdV/r7fDy8kJ6errC8ZFKpdi0aZNCvax6h3Q9XU+DBg2QmZmpFO/69eshEonkPz2+f/9eaVtZT6Oqqb++dP36dYXxms+fP8eJEyfg6ekJQ0NDGBoawtPTEydOnFCYtun169c4ePAgatWqla2fsj+n7jmtiqGhIUQikUKPZ0xMjNLUT6o4OjrC0tISW7duVThGe/bsUfrZWPZH1+fjzjMzM5VidHR0hI2NDdatW6dyyNTXhvB8jar9JyUlKUx/qA26/Bzkl3MdUH0cQkJClHrWmzdvjrt376qc4jGr61KJEiVQp04dbNu2DS9fvlRar+k5YmJionK4g7rX3S+npDMwMJBPk6fOcSXtYE8v5TobGxvMnz8fo0ePhq+vr/yJbGlpabh+/TrCwsLkT7nx9PSEWCxGQEAAunXrho8fP2LHjh0oUaIEXr16pdH+q1WrBkNDQ6xevRqJiYkwMjJC3bp1UaJECaW6Xbp0waZNmzBhwgT8999/sLKywr59+5R+Uq9cuTJsbGzw+++/Iy4uDmZmZjhy5IjKi+KYMWMwaNAg9OjRAx07dsT79++xceNGVKlS5atTTQGfxu727dsXQUFBGDRoEBo2bIg7d+7g7NmzKF68uELdfv364eTJkwgICED79u1RvXp1JCcn4/79+zhy5AhOnDiR5RQ/ZmZmmDhxIiZPnoxOnTqhVatWMDc3x927d5GSkpLlz2+y+Vd///13PH36FJUrV1YY4yzrHTEzM0Pt2rWxZs0apKeno3Tp0rhw4YLKeTnzkre3N9zd3bFw4ULExsbCwcEBFy5cwIkTJ9C7d295MrRs2TKEh4ejYcOGKF++PN68eYPNmzejTJkyqFWr1jf3I5FI0K9fP4VpnABg+PDh8jqjRo3CxYsX0aNHD/To0QOGhobYtm0b0tLSsj091efUPadVadiwIf766y/0798frVq1kr9uGxsb3Lt376vbisVijBo1ClOnTkXv3r3h6+uLmJgY7N69W2lMb5UqVeDi4oIFCxYgPj4eFhYWCA0NVfpDzcDAADNmzMCAAQPQqlUrdOjQAaVLl0ZcXByuXLkCMzMzrFy5MtvHyNPTE+XKlcOkSZMQFRUFQ0ND7Nq1C8WLF9dqb68uPwf56Vxv1KgR9u3bBzMzM9jb2+PGjRu4ePEiihUrptBWv379cOTIEYwcORIdO3ZE9erVER8fj5MnT2LatGkKvxZ87n//+x969OiB1q1bo0uXLqhQoQJev36NGzdu4MWLF9i/f3+2j1/16tWxZcsWLF++HBUrVoSlpSU8PDzUvu5OnjwZ8fHxqFu3LkqXLo1nz55h48aNqFatmt4+8js/YtJLeaJJkybYv38/1q5dixMnTmDLli0wMjKCg4MDAgMD5XeSV65cGYsXL8aff/6J33//HSVLlkT37t1haWkpn0cyu6ysrDBt2jQEBQVh0qRJyMzMRHBwsMqk18TEBOvXr8f06dOxceNGGBsbo3Xr1mjQoIHCmC2xWIyVK1dixowZCAoKQuHChdGsWTP07NlTaf7PBg0aYNGiRfjzzz/xxx9/wMbGBrNnz8aJEyfw999/fzP+UaNGwcjICFu3bsWVK1fg7OyMdevWYdCgQUqxh4SEICgoCGFhYdi7dy/MzMxQqVIlDB8+/Jt3zHfu3BklSpTAqlWrsHz5chQqVAiVK1dGnz59stzG0NAQQUFBmDlzJvbs2QMDAwM0a9YMQ4cORffu3RXGnf7xxx+YPn06Nm/eDEEQ4OnpidWrV2ttJgZNGBgYYMWKFVi8eDFCQ0Oxe/dulC9fHj///DP69u0rr+ft7Y3Y2Fjs2rUL7969Q/HixVGnTh21jivwaY5YFxcXLFu2DM+ePYO9vT1mz56t8KVdpUoVbNq0CX/88QeCgoIgCAKcnZ0xb948pTl6s0Pdc1oVDw8PzJw5E6tXr8asWbNgbW2NcePGITY29ptJLwB07doVmZmZWLt2LebOnQuJRIIVK1aovMFo/vz5mDp1KlatWgVzc3N06tQJ7u7u+OmnnxTqubu7Y9u2bVi+fDk2btyIpKQkWFlZwdnZGV27ds3ewfn/xGIxli5dimnTpmHRokWwsrJC7969YW5ujokTJ2rUZlZ09TnIT+f6pEmTYGBggAMHDiA1NRU1a9aU/3H1uSJFimDTpk1YsmQJjh07hj179qBEiRLw8PBQuBHtS/b29ti1axeWLl2KPXv24P3797C0tMQPP/yAoUOHanD0gKFDh+LZs2dYs2YNPn78iDp16sDDw0Pt626bNm2wfft2bN68GQkJCbCysoKPjw+GDx+u1g2CpB0iIbdGwxPRd+v48eMYOnQoNm/erFbvkD5zcHBAz549MXXqVF2Hkm/Ips0KCQnRcSSkTTzXKb/jnxdElCNfPnY5MzMTISEhMDMzQ/Xq1XUUFRERkSIObyCiHJk+fTpSUlLg6uqKtLQ0HD16FNevX8eYMWN0Mr0YERGRKkx6iShH6tati7/++gunT59GamoqKlasiClTpqBXr166Do2IiEiOY3qJiIiISO9xTC8RERER6T0mvURERESk9zimNwvXr1+HIAgQi8W6DoWIiIiIVEhPT4dIJIKrq+s36zLpzYIgCF99/CoRERER6VZ2cjUmvVmQ9fA6OTnpOBIiIiIiUuX27dtq1+WYXiIiIiLSe0x6iYiIiEjvMeklIiIiIr3HpJeIiIiI9B6TXiIiIiLSe0x6iYiIiEjvMeklIiIiIr3HpJeIiIiI9B6TXiIiIiLSe0x6iYiIiEjvMeklIiIiIr3HpJeIiIiI9F6+Snr9/Pzg4OCg8t+hQ4fk9Xbs2IEWLVrAyckJbdq0walTp3QYNVHOnD9/Hh06dMD58+d1HQoREZHeEgmCIOg6CJnIyEh8+PBBoWzDhg04evQozp07B0tLSxw6dAhjx45FQEAA6tati9DQUOzatQubNm2Ci4uL1mK5ffs2AMDJyUlrbRJ9KSUlBV27dsWrV69gZWWFbdu2wdjYWNdhERERFQjZydcK5XYw2WFvb69UNnbsWHh6esLS0hIAsHjxYrRs2RKjRo0CANStWxf379/HsmXLsHr16rwMlyjHgoOD8fr1awDA69evERISggEDBug4KiIiIv2Tr4Y3fOmff/5BTEwMWrduDQCIjo7G48eP4ePjo1DP19cXly5dQlpami7CJNJITEwMQkJCIPuxRRAEhISEICYmRseRERER6Z981dP7pYMHD8LU1BRNmjQBAERFRQEAbG1tFerZ2dkhPT0d0dHRsLOz09r+BUFAUlKS1tojkhEEAXPnzs2yfPbs2RCJRDqIjIiIqOAQBEHt78t8m/RmZGTg8OHD8Pb2hqmpKQAgPj4eAGBubq5QV7YsW68t6enpiIiI0GqbRADw4sULhIeHK5VnZmYiPDwcp0+fRpkyZXQQGRERUcFiZGSkVr18m/ReuHABb9++RatWrXQWg1gsVjnOmCinqlatiiNHjuCff/6BVCqVlxsaGqJmzZpo1KgRe3qJiIi+ITIyUu26+TbpPXjwIIoVKwYvLy95mYWFBQAgMTERVlZW8vKEhASF9doiEonkvcxE2vbzzz+je/fuCmUikQjjx49HkSJFdBQVERFRwZGdDqJ8eSNbSkoKjh8/jh9//BFisVheXrlyZQD/N7ZXJioqCmKxGBUqVMjTOIlywtraGn5+fvIPrEgkgp+fH6ytrXUcGRERkf7Jl0nvyZMnkZSUJJ+1QaZChQqoVKkSwsLCFMpDQ0Ph4eGh9pgOovzC398fJUuWBABYWVnBz89PxxERERHpp3w5vOHAgQMoV64catWqpbRu+PDhGDduHGxsbODu7o7Q0FDcunULGzdu1EGkRDljbGyM8ePHY8GCBRgzZgwfTEFERJRL8l3SGx8fj3PnzqF3794qx2m0atUKycnJWL16NVatWgVbW1ssXboUrq6uOoiWKOe8vLwUxq4TERGR9uWrxxDnJ3wMMREREVH+lp18LV+O6SUiIiIi0iY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9JLRERERHqPSS8RERER6T0mvURERESk95j0EhEREZHey5dJ7549e9CuXTs4OTnB3d0d/fv3R0pKinz9yZMn0aZNGzg5OaFFixbYtWuXDqMlypl27dqhXr16aNeuna5DISLSilWrVsHLywurVq3SdShEcvku6V2xYgWmT58OX19frF27Fr/99husra2RmZkJAAgPD8ewYcPg4uKC1atXw8fHB5MmTUJYWJiOIyfKvtu3b+Ply5cAgJcvX+L27ds6joiIKGfev3+P4OBgSKVSBAcH4/3797oOiQgAIBIEQdB1EDJRUVFo3bo1li9fjoYNG6qs069fP3z8+BFbt26Vl40dOxYREREIDQ3VWiyy5MPJyUlrbRJ9ydPTE59/BA0MDHD+/HkdRkRElDMBAQG4deuWfLlGjRpYsWKFDiMifZadfC1f9fTu3r0b1tbWWSa8aWlpuHLlCn788UeFcl9fXzx8+BAxMTF5ESaRVsyZMwdf/s0plUoxZ84cHUVERJQz4eHhCgkvANy8eRPh4eE6iojo/xTSdQCfu3nzJiQSCZYvX46QkBAkJibC0dEREydORI0aNfD06VOkp6ejcuXKCtvZ2dkB+NRTbG1trbV4BEFAUlKS1tojkklLS8P+/ftVrtu/fz8CAgJgZGSUx1EREWlOKpVi8uTJKtdNnjwZO3fuhIFBvuprIz0gCAJEIpFadfNV0vvq1Sv8+++/uH//Pv73v//BxMQEK1euRN++fXH06FHEx8cDAMzNzRW2ky3L1mtLeno6IiIitNomEQD89ddfX10/efJk/PTTT3kUDRFRzv37779ISEhQuS4hIQG7du2Co6NjHkdF3wN1O4nyVdIr61ldtGgRqlatCuDTWCBvb29s3LgRXl5eeRqPWCyGvb19nu6Tvg8zZsyAr6/vV9ezp5eIChIHBwds2bJFZeJrbm6Ojh07sqeXtC4yMlLtuvkq6TU3N0exYsXkCS8AFCtWDD/88AMiIyPRsmVLAEBiYqLCdrIPmIWFhVbjEYlEMDU11WqbRABgamqKNm3aqBzi0LZtWxQrVizvgyIiyqEZM2ZgxIgRKsvNzMx0EBHpO3WHNgD57Ea2r/WqpqamwsbGBmKxGFFRUQrrZMtfjvUlys8CAwOVPqwGBgaYMGGCjiIiIsoZNzc3ODs7K5TVqFEDbm5uOoqI6P/kq6S3cePGeP/+vcI42nfv3uG///5D9erVYWRkBHd3dxw5ckRhu9DQUNjZ2Wn1JjaivLBy5UqFZU7rQ0QF3Zw5c+TDGAwMDDB79mwdR0T0Sb5Keps2bQonJyeMGDECoaGhOHHihPwu9h49egAABg8ejBs3buDXX3/FlStXsHjxYhw8eBDDhw/XcfRE2efk5IRSpUoBAEqVKsV5oYmowCtWrBj8/f1hYGAAf39/DteifCNfPZwCAN6+fYvZs2fj1KlTSE9Ph5ubGyZOnKgw9OHEiRP4888/8ejRI5QrVw4DBw5Ep06dtBoHH05BRERElL9lJ1/Ld0lvfsGkl4iIiCh/K7BPZCMiIiIiyg1MeomIiIhI7zHpJSIiIiK9x6SXiIiIiPQek14iIiIi0ntMeomIiIhI7zHpJSIiIiK9V0jTDc+cOYP169fjzp07SExMhKrpfj9/nDARERERka5o1NN75MgRBAQE4PXr1/D19YVUKkXLli3h6+sLY2NjODg4YOjQodqOlYiIiIhIIxr19AYFBcHZ2RmbN29GfHw8tmzZgo4dO8LDwwMxMTHo2rUrrK2ttR0rEREREZFGNOrpffjwIXx9fWFoaIhChT7lzRkZGQAAa2trdO/eHatXr9ZelEREREREOaBR0mtsbAyxWAwAMDc3h5GREV69eiVfX7JkScTExGgnQiIiIiKiHNIo6bW1tcXDhw/ly9WqVcO+ffuQkZGB1NRUHDx4EGXLltVakEREREREOaFR0tusWTOcOHECaWlpAICAgAD8/fffqF27NurWrYvw8HAMHDhQq4ESEREREWlKJKiaa0wD4eHhOHr0KAwNDdGwYUPUrVtXG83qzO3btwEATk5OOo6EiIiIiFTJTr72zdkbDh8+DAcHB1SuXPmr9dzc3ODm5qZmiEREREREeeebwxtevHiBTp064dChQ3kRDxERERGR1n2zp/enn36Cqakpfv31V1y9ehW//vorvL29IRKJvrqdSCTC8ePHtRYoEREREZGm1Ho4RdeuXdGoUSNMmzYNAFCnTp1vJr1ERERERPmF1m5k0ze8kY2IiIgof8tOvqbRlGVERERERAWJWsMbrl69qlHjtWvX1mg7IiIiIiJtUivp9fPzUxjDKwiCWmN6IyIiNI+MiIiIiEhL1Ep6g4ODFZbT0tIwb948pKSkoEuXLrC1tQUAREVFYceOHTAxMcH48eO1Hy0RERERkQbUSnrr1KmjsDx79myIxWJs374dhQsXlpd7e3ujZ8+e6NWrF86dOwdPT0/tRktEREREpAGNbmQ7cOAA2rZtq5DwypiYmKBt27bYv39/joMjIiIiItIGjZLe5ORkvHr1Ksv1r169QnJyssZBERERERFpk0ZJr4eHB4KDg3H06FGldUeOHEFwcDDq1auX4+CIiIiIiLRBo4dTxMXFwd/fH0+fPoWVlRUqVqwIAHj69ClevnwJGxsbbNiwAWXKlNF6wHmFD6cgIiIiyt+yk6+pdSPbl0qXLo39+/dj69atOHv2LJ49ewYAsLe3R79+/dClSxcYGxtr0jQRERERkdbxMcRZYE8vERERUf7GxxATEREREX2GSS8RERER6T0mvURERESk95j0EhEREZHeY9JLRERERHov20lvcnIy3N3dsWbNmtyIh4iIiIhI67Kd9JqYmMDQ0BAmJia5EQ8RERERkdZpNLyhefPmOHLkCDjFLxEREREVBBo9ka1ly5aYNm0a/P390blzZ5QvX17lE9iqV6+e4wCJiIiIiHJKo6TXz89P/v/w8HCl9YIgQCQSISIiQvPIiIiIiIi0RKOkd/bs2dqOg4iIiIgo12iU9LZv317bcRARERER5Zocz9P78eNHPHz4EA8fPsTHjx9z1Nbu3bvh4OCg9G/+/PkK9Xbs2IEWLVrAyckJbdq0walTp3K0XyJd6tGjB+rVq4cePXroOhQiIq04f/48OnTogPPnz+s6FCI5jXp6AeDWrVuYN28e/vnnH0ilUgCAgYEBatWqhfHjx8PJyUnjoNasWYOiRYvKl0uXLi3//6FDhzBlyhQEBASgbt26CA0NxbBhw7Bp0ya4uLhovE8iXbh//z4eP34MAHj8+DHu378PiUSi26CIiHIgJSUF8+bNw6tXrzBv3jy4ubmpvNmdKK9plPTevHkTfn5+EIvF6NSpE+zs7AAADx8+xKFDh9CrVy+EhITA2dlZo6CqV68OS0tLlesWL16Mli1bYtSoUQCAunXr4v79+1i2bBlWr16t0f6IdKV///4KywMGDMCZM2d0FA0RUc4FBwfj9evXAIDXr18jJCQEAwYM0HFURBoOb1i4cCFKly6NsLAw+dRl/v7+mDZtGsLCwlCqVCksXLhQ27EiOjoajx8/ho+Pj0K5r68vLl26hLS0NK3vkyi3LFu2DBkZGQpl6enpWLZsmY4iIiLKmZiYGISEhMjn8RcEASEhIYiJidFxZEQ56OkdOnQorKyslNaVLFkSXbp0wfLlyzUOqlWrVnj37h3KlSuHLl26oH///jA0NERUVBQAwNbWVqG+nZ0d0tPTER0dLe911gZBEJCUlKS19ohk0tPTsWnTJpXrNm3ahF69ekEsFudxVEREmhMEAXPnzs2yfPbs2RCJRDqIjPSZbJpcdWiU9BoYGCAzMzPL9VKpFAYG2e9EtrKywvDhw1GjRg2IRCKcPHkSf/75J+Li4jB16lTEx8cDAMzNzRW2ky3L1mtLeno65xqmXLFt27avrp85cya6du2aR9EQEeXcixcvVM7dn5mZifDwcJw+fRplypTRQWSk74yMjNSqp1HS6+rqik2bNqFVq1YoX768wrpnz55h8+bNqFmzZrbbrV+/PurXry9f9vLyQuHChbFhwwYEBARoEmqOiMVi2Nvb5/l+Sf9NmjRJaZjOl+vZ00tEBUnVqlVx5MgRhRvcAcDQ0BA1a9ZEo0aN2NNLWhcZGal2XY2S3jFjxqBnz57w8fFBs2bNUKlSJQDAo0ePcOLECRgaGmLs2LGaNK3Ex8cH69atQ0REBCwsLAAAiYmJCkMrEhISAEC+XltEIhFMTU212iaRTM+ePVUOcejVq5fWz2Uiorzw888/o3v37gplIpEI48ePR5EiRXQUFemz7PwhpdGNbD/88AN27NiB+vXr4+TJk1i2bBmWLVuGU6dOoX79+ti+fTuqVq2qSdNfVblyZQCQj+2ViYqKglgsRoUKFbS+T6LcMnToUBQqpPh3p1gsxpAhQ3QUERFRzlhbW8PPz0+eiIhEIvj5+cHa2lrHkRHlYJ5ee3t7LFu2DFKpFG/fvgUAWFpaajSW92tCQ0NhaGiIH374AVZWVqhUqRLCwsLQtGlThToeHh5qj+kgyi/WrFmDPn36yJc57R4RFXT+/v44dOgQXr16BSsrK/j5+ek6JCIAOUh6ZUQikcJfdDnRr18/uLu7w8HBAQBw4sQJbN++Hf7+/vLhDMOHD8e4ceNgY2MDd3d3hIaG4tatW9i4cWPOXgiRDkgkElSqVAmPHz9GpUqV+GAKIirwjI2NMX78eCxYsABjxozhgyko3xAJssn0sikyMhKLFy/GuXPnkJKSAuDTiV6/fn0MGzZMoy/vGTNm4Ny5c3jx4gWkUikqVaqEzp07K/xUAnx6DPHq1avx7Nkz2NraYsyYMWjcuLEmLyNLt2/fBoAcPVmOiIiIiHJPdvI1jZLe8PBwDBgwAFKpFE2aNFG4ke3kyZMQiURYs2YN3Nzcstt0vsGkl4iIiCh/y06+ptHwhlmzZsHS0hIbN25E2bJlFdY9f/4cPXv2xOzZs7Fr1y5NmiciIiIi0iqN7jqLjIxEjx49lBJeAChbtiy6d++erXnTiIiIiIhyk0ZJb7ly5ZCWlpbl+vT0dD51hYiIiIjyDY2S3qFDhyIkJETlI3rv3LmDjRs3Yvjw4TkOjoiIiIhIGzQa03vz5k2UKFECHTp0gKurKypWrAgAePz4MW7cuIEqVargxo0buHHjhsJ2kydPznHARERERETZpdHsDZo8bU0kEqnsGc6vOHsDERERUf6W67M33L17V5PNiIiIiIh0QrvPDCYiIiIiyoeY9BIRERGR3mPSS0RERER6j0kvEREREek9Jr1EREREpPeY9BIRERGR3tNoyjJVBEHA5cuXkZaWhlq1asHMzExbTRMRERER5YhGSe/ChQvxzz//ICQkBMCnhLdv3764fPkyBEFAuXLlsH79etjY2Gg1WCIiIiIiTWg0vOHIkSNwdnaWL4eFheHSpUsYNWoUgoKCkJmZiSVLlmgtSCJ9tmrVKnh5eWHVqlW6DoWIiEhvaZT0xsXFoWLFivLlY8eOwd7eHoMGDULDhg3RvXt3/P3331oLkkhfvX//HsHBwZBKpQgODsb79+91HRIREZFe0ijpLVSoENLS0gB8Gtpw6dIl1K9fX76+RIkSePfunXYiJNJjgYGBkEqlAACpVIqJEyfqOCIiIiL9pFHSW6VKFezfvx/x8fHYtWsX3r9/j4YNG8rXP3v2DMWLF9dakET6KDw8HLdu3VIou3nzJsLDw3UUERERkf7SKOkdOnQoIiIiULduXUyZMgU1a9ZE3bp15evPnDkDJycnrQVJpG+kUimmTJmict2UKVPkvb9ERESkHRrN3uDp6Yk9e/bgwoULMDc3h6+vr3xdfHw83Nzc0KRJE60FSaRvLl26hPj4eJXr4uPjcenSJXh6euZxVERERPpLJAiCoOsg8qPbt28DAHusKVdIpVK0bNlSZeJrYWGBQ4cOwcCAz44hIiL6muzkazl6OEV0dDTOnj2LZ8+eAQDKlSuHBg0aoEKFCjlplkjvGRgYYPr06RgxYoTSuunTpzPhJSIi0jKNk945c+bIp1r6nIGBAXr37o0JEybkODgifebm5gZnZ2eFm9lq1KgBNzc3HUZFRESknzTqTlq3bh3Wr1+PZs2aYdu2bQgPD0d4eDi2bduGFi1aYP369Vi/fr2WQyXSP3PmzJH36hoYGGD27Nk6joiIiEg/aZT0bt++Hd7e3li0aBFq1KgBMzMzmJmZoUaNGli4cCEaN26MrVu3ajtWIr1TrFgx+Pv7w8DAAP7+/ihWrJiuQyIiItJLGiW9sbGx8PLyynK9l5cXYmNjNQ6K6Huyfv16SKVS/jpCRHrDy8sL9erV+2quQJTXNEp6S5Qogbt372a5/u7du7C0tNQ4KKLvxZAhQ766TERU0Bw6dEjhSZOHDh3ScUREn2iU9P7444/YuXMnVq1ahaSkJHl5UlISVq1ahZ07dyrM3UtEqt24ceOry0REBc3MmTO/ukykKxrN05ucnIyAgABcuXIFhQoVQqlSpQAAL1++REZGBtzd3bFy5UqYmJhoPeC8wnl6KbfVq1cvy3UXL17Mw0iIiLTDz88PDx8+VCq3s7NDSEiIDiIifZfr8/SamJhgw4YNOH78uMI8vV5eXmjYsCG8vb0hEok0aZrou/DkyZNvrq9YsWIeRUNElHMfP35UmfACwMOHD/Hx40cUKVIkj6Mi+j98IlsW2NNLuelrvbwy7O0looKkU6dO8k4wVcqVK4edO3fmYUT0PchOvsbHPhHpwJYtW3K0nogov9mwYUOO1hPlNrWGN2gyXEEkEuH48eMaBUWk7741dIFDG4iooClSpAjs7OxUDnGoUqUKhzaQzqmV9NapU4djdIm07OLFiyqHOXBYAxEVVCEhISqva+zlpfxAraR3zpw5uR0H0XfJxcVFYZoyFxcXncVCRKQNkyZNUpimbNKkSTqMhuj/cEwvkQ4tX778q8tERAVNy5YtYWDwKb0wMDBAy5YtdRwR0Sdq9fRevXpVo8Zr166t0XZE3xMOZyAifXP+/Hldh0CkRK2k18/PL1tjegVBgEgkQkREhMaBERERERFpi1pJb3BwcG7HQURERESUa9SevYGIiIiIqKDijWxEREREpPfU6umdOHEiRCIRpk+fDkNDQ0ycOPGb24hEIsyaNStHwX38+BE+Pj6Ii4vDzp07FR4xt2PHDqxZswbPnj2Dra0tRo8ejcaNG+dof0RERESkn9RKeq9cuQKRSASpVApDQ0NcuXLlm9to42EWy5cvR2ZmplL5oUOHMGXKFAQEBKBu3boIDQ3FsGHDsGnTJs5zSgXO5xO5cyYHIiKi3CESBEHQdRCqPHz4EJ06dcKECRPwv//9T6Gnt0WLFnB0dMQff/whr9+tWzcULVoUq1ev1sr+b9++DQAKvctE2tauXTu8fPlSvlyqVCns3btXdwEREREVINnJ17I9pjc1NRXBwcEaz92rrhkzZqBbt26wtbVVKI+Ojsbjx4/h4+OjUO7r64tLly4hLS0tV+Mi0qbPE15Vy0RERKQdag1v+FzhwoUxf/58TJ48OdcePhEWFob79+9jyZIl+O+//xTWRUVFAYBSMmxnZ4f09HRER0fDzs4uV+Ii0iZVz6eXlXOYA5F+EAQBKSkpug4jz8l+RNbGUMeCxtjY+Lt83QVBtpNeAKhSpQpiY2O1HQsAIDk5GXPmzMHo0aNhZmamtD4+Ph4AYG5urlAuW5at1wZBEJCUlKS19ohkZD/HZOXKlSscWkNUwAmCgFGjRil13pB+q169Ov78808mvnlE9kA0dWiU9I4ePRpjx46Fu7t7lr1VmlqxYgVKlCiBjh07arVdTaSnp/OpcpQrRo8e/c31S5YsyaNoiCg3CIKA5ORkXYdBeSw5ORkRERFMevOQkZGRWvU0Sno3btyIYsWKoV+/frC2toa1tTUKFy6sUEckEmHFihXZajc2Nhbr1q3DsmXLkJiYCADyntakpCR8/PgRFhYWAIDExERYWVnJt01ISAAA+XptEIvFsLe311p7RDILFy78auK7cOFCVKtWLQ8jIqLcEBQU9N0Nb0hJSUHnzp0BfJpe1NjYWMcR5S0Ob8hbkZGRatfVKOm9f/8+AKBs2bLIzMzEkydPlOpo8obHxMQgPT0dAwcOVFrn7++PGjVqyGdsiIqKQuXKleXro6KiIBaLUaFChWzvNysikQimpqZaa49Ixt3dPUfriajgKFKkiK5DyFOf925bWlrCxMREh9GQvstOvqlR0nvy5ElNNvumatWqITg4WKEsIiICs2fPxrRp0+Dk5IQKFSqgUqVKCAsLQ9OmTeX1QkND4eHhoXYXN5GuXbx4UeXwIN7ERkREpH3ZTnqTk5PRs2dPdO7cGd27d9dqMObm5ln2cFWvXh3Vq1cHAAwfPhzjxo2DjY0N3N3dERoailu3bmHjxo1ajYcot5UqVUppnl4iIiLSvmwnvSYmJoiJidHpeJVWrVohOTkZq1evxqpVq2Bra4ulS5fC1dVVZzERaWLv3r0Kvb18MAUREVHu0Gh4Q/369XH+/Hl069ZN2/EocXd3x71795TKO3fuLB8oT1SQzZ07FwsWLMCYMWN0HQoREZHeyvYT2QBgyJAhePz4McaPH4/w8HDExcXh/fv3Sv+I6OtSUlIwb948vHjxAvPmzfvu7vImIiLKKxr19LZs2RLAp2kiDh48mGU9znFL9HXBwcF4/fo1AOD169cICQnBgAEDdBwVERGR/tEo6R06dCjnoCPKoZiYGISEhMgf1ykIAkJCQuDj4wNra2sdR0dERKRfNEp6hw8fru04iL4rgiDI55xWVb5gwQL+YUlERKRFGo3pJaKcefLkCa5cuYLMzEyF8szMTFy5ckXlA1+IiIhIcxr19Mpcu3YNd+7cQWJiIqRSqcI6kUiEoUOH5ig4In1VsWJFuLu7Izw8XCHxNTQ0hJubGypWrKjD6IiIiPSPRknv+/fvMWjQINy6dQuCIEAkEsnHJcr+z6SXKGsikQhjx45VesCLrJxDG4iIiLRLo+ENc+fOxb179/DHH3/g+PHjEAQBa9euxZEjR9CtWzdUq1YN586d03asRHrF2toafn5+8gRXJBLBz8+PN7ERERHlAo2S3rNnz6Jr167w9fVFkSJFPjVkYICKFSvif//7H8qXL49Zs2ZpNVAifeTv74+SJUsCAKysrODn56fjiIiIiPSTRklvQkIC7O3tAUCe9H78+FG+3tPTE+fPn9dCeET6zdjYGOPHj0eZMmUwbtw4GBsb6zokIiIivaTRmN5SpUrJJ9Q3MjJCiRIlcPfuXTRt2hQAEBcXxzGJRGry8vKCl5eXrsMgIiLSaxolvbVr18bFixcxePBgAICPjw/Wrl0LQ0NDSKVSbNiwAfXr19dqoEREREREmtIo6e3Tpw8uXryItLQ0GBkZYfjw4YiMjMSiRYsAfEqKJ0+erNVAiYiIiIg0pVHS6+DgAAcHB/myhYUF1q9fj4SEBBgYGMDMzExrARIRERER5VSOHk7xJXNzc202R0RERESkFRolvXv37v1mncKFC6NMmTKoXr06jIyMNNkNEREREZFWaJT0BgYGymdnkD2JTebzcpFIBDMzMwwcOBADBgzIYahERERERJrRuKc3MDAQxYoVQ8+ePWFjYwMAePLkCTZt2oTExERMmTIFb968QUhICBYsWIAiRYqgR48eWg2eiIiIiEgdGiW9GzZsQIkSJbB27VqFcgcHBzRr1gz9+/fHzp07MXPmTHh7e6NHjx7YsmULk176KkEQkJKSousw8pzs15LvcW5rY2Pj7/J1ExFR3tMo6T1+/DhGjx6tcp1IJIK3tzcWLVqEmTNnwsDAAC1atMDChQtzFCjpN0EQEBAQgNu3b+s6FMpDzs7OWLFiBRNfIiLKdRo9hlgqleLRo0dZrn/06BGkUql82cjICIULF9ZkV/QdYeJDREREuUWjnl5vb29s2bIFFStWROfOneUJbWpqKrZv346tW7fCx8dHXv/69evycb9EqohEIqxYseK7G96QnJyMVq1aAQAOHjwIExMTHUeUtzi8gYiI8opGSe+kSZMQHR2NGTNm4Pfff4eVlRUA4NWrV0hPT4ezszMmTZoE4FMibGxsjJ9++kl7UZNeEolE313S9zkTE5Pv+vUTERHlJo2S3mLFimHLli04duwYzp8/j9jYWACAl5cXvLy80LRpUxgYfBo5UbhwYcyYMUN7ERMRERERZZPGT2QTiURo3rw5mjdvrs14iIiIiIi0TqMb2YiIiIiIChK1enq9vb1hYGCAw4cPQywWw9vb+5s3n4hEIhw/flwrQRIRERER5YRaSW+dOnUgEonk43Rly0REREREBYFaSe+cOXO+ukxERERElJ9xTC8RERER6T2Nkt6DBw8iMDAwy/UTJ05EaGioxkEREREREWmTRknv+vXrYWRklOX6woULY8OGDRoHRURERESkTRolvY8ePUK1atWyXF+1alVERUVpHBQRERERkTZplPQKgoDExMQs1yckJCAjI0PjoIiIiIiItEmjpPeHH37AwYMHkZaWprQuLS0NBw4c+GpPMBERERFRXtIo6R0wYAAePHgAf39/nDx5EtHR0YiOjsaJEyfg5+eHyMhIDBw4UNuxEhERERFpRK15er/UsGFDzJw5EzNnzsTQoUPl5YIgoEiRIpg+fToaNWqkrRiJiIiIiHJEo6QXADp06IDmzZvjwoULePr0KQDAxsYGnp6eMDMz01qAREREREQ5pXHSCwBmZmZo0aKFtmIhIiIiIsoVfCIbEREREek9Jr1EREREpPeY9BIRERGR3mPSS0RERER6L18lvWfOnEGvXr1Qt25dODo6okmTJpg9e7bS099OnjyJNm3awMnJCS1atMCuXbt0FDERERERFQQ5mr0hLi4OV69exZs3b9CiRQuUKVMGmZmZSExMRNGiRWFoaJit9t6/fw9nZ2f4+fmhWLFiePDgAZYsWYIHDx5g3bp1AIDw8HAMGzYMnTp1wi+//ILLly9j0qRJKFKkCH788cecvBwiIiIi0lMaJb2CIGDOnDnYtGkTMjIyIBKJIJFIUKZMGSQlJcHb2xsjRoxAnz59stVu27ZtFZbd3d1hZGSEKVOmIC4uDqVLl8aKFSvg7OyM3377DQBQt25dREdHY/HixUx6iYiIiEgljYY3rFmzBsHBwejbty/++usvCIIgX1e0aFE0b94cR48e1UqAxYoVAwCkp6cjLS0NV65cUUpufX198fDhQ8TExGhln0RERESkXzTq6d2xYwfatWuHMWPG4N27d0rrHRwccPbsWY2DyszMREZGBiIjI7Fs2TJ4e3vD2toakZGRSE9PR+XKlRXq29nZAQCioqJgbW2t8X6/JAgCkpKStNYe0ZeSk5Pl/09KSlL4A5KIqCDidY3ykiAIEIlEatXVKOl9/vw5XF1ds1xvYmKCDx8+aNI0AKBx48aIi4sDANSvXx9//PEHACA+Ph4AYG5urlBftixbry3p6emIiIjQaptEn0tNTZX//969eyhcuLAOoyEiyjle1yivGRkZqVVPo6S3RIkSeP78eZbr//vvP5QtW1aTpgEAq1atQnJyMiIjI7FixQoEBATgr7/+0rg9TYnFYtjb2+f5fun78XmPiIODA0xMTHQYDRFRzvG6RnkpMjJS7boaJb3NmjXD1q1b0aFDB5iZmQGAvGv5/Pnz2LNnD/r166dJ0wCAqlWrAgBcXV3h5OSEtm3b4tixY/IE9MspzBISEgAAFhYWGu9TFZFIBFNTU622SfS5z3+SMTU15ZcDERV4vK5RXlJ3aAOg4Y1sI0aMgJWVFdq2bYsJEyZAJBJh9erV6N69OwYMGACJRIKAgABNmlbi4OAAsViMp0+fwsbGBmKxGFFRUQp1ZMtfjvUlIiIiIgI0THqLFi2K7du3o3///oiLi0PhwoVx9epVJCYmYujQodi8ebPW/rK7efMm0tPTYW1tDSMjI7i7u+PIkSMKdUJDQ2FnZ6fVm9iIiIiISH9o/HAKY2NjDBkyBEOGDNFaMMOGDYOjoyMcHBxgbGyMu3fvYu3atXBwcEDTpk0BAIMHD4a/vz9+/fVX+Pj44MqVKzh48CAWLlyotTiIiIiISL/k6Ils2ubs7IzQ0FCsWrUKgiCgfPny6Ny5M/r16ye/M8/NzQ1LlizBn3/+iZ07d6JcuXKYMWMGfHx8dBw9EREREeVXaiW9EydOzHbDIpEIs2bNytY2AwcOxMCBA79Zr0mTJmjSpEm2YyIiIiKi75NaSe+VK1eUylJSUvD27VsA/zdrgmyeXEtLS96tSURERET5hlpJ78mTJxWWIyMj0bdvXwwaNAi9e/eGpaUlAODt27fYsGED9u7di1WrVmk/WiIiIiIiDWg0e8P06dPRoEEDjB49Wp7wAp96eEePHo369etj+vTpWguSiIiIiCgnNEp6b968iR9++CHL9dWqVcPNmzc1DoqIiIiISJs0SnotLCxw9uzZLNefPXsWRYsW1TgoIiIiIiJt0ijp7dq1K06fPo3Bgwfj4sWLiImJQUxMDC5cuICAgACcPXsW3bp103asREREREQa0Wie3iFDhiAtLQ1r167F6dOnFdYZGhpi4MCBWn1oBRERERFRTmj8cIpRo0bB398fly5dQmxsLACgfPny8PDwULi5jYiIiIhI13L0RDZLS0u0bNlSW7EQEREREeUKjcb0EhEREREVJEx6iYiIiEjvMeklIiIiIr3HpJeIiIiI9B6TXiIiIiLSe0x6iYiIiEjvqTVlmbe3N0QiUbYaFolEOH78uEZBERERERFpk1pJb506dZSS3n///RcPHjyAvb09bG1tAQCPHj1CZGQkqlSpAkdHR+1HS0RERESkAbWS3jlz5igsHz9+HMePH8dff/0FDw8PhXUXLlzAqFGjMHLkSO1FSURERESUAxo9kW3RokXo1auXUsILAJ6enujZsycWLVqEpk2b5jhAIiIq2ARBQEpKiq7DoDySnJys8v+k/4yNjbM9HDYvaZT0PnnyBMWKFctyfbFixfD06VNNYyIiIj2SkpKCJk2a6DoM0oFWrVrpOgTKQydOnICJiYmuw8iSRrM32NjYYPfu3fj48aPSug8fPmDXrl2oUKFCjoMjIiIiItIGjXp6R40ahREjRsDHxwft27dHxYoVAXzqAd6zZw/evHmDRYsWaTVQIiIq+Ez7e0AkNtR1GJTLBEEAgHz9Uzdph5CeiaQ1l3Qdhlo0SnqbNm2KVatWYf78+QgKClJYV61aNcycORP169fXSoBERKQ/RGJDJr3fAaa6lB9plPQCgJeXF7y8vPDq1Ss8e/YMAFCuXDlYWVlpLTgiIiIiIm3QOOmVsbKyYqJLRERERPlajpLeFy9e4M6dO0hMTJSP3/lcu3btctI8EREREZFWaJT0pqamYsKECTh69CikUilEIpHKQetMeomIiIgoP9BoyrIFCxbg2LFjGDVqFEJCQiAIAubMmYN169ahQYMGqFq1Kvbt26ftWImIiIiINKJR0nvkyBF06NABAwcOhL29PQCgdOnSqFevHoKCglC0aFFs2rRJq4ESEREREWlKo6T3zZs3cHZ2BvDpkXOA4qMGW7RogWPHjmkhPCIiIiKinNMo6S1ZsiTevXsHADAxMYGFhQUePXokX//hwwekpqZqJ0IiIiIiohzS6EY2Z2dn/PPPP/Llxo0bY+3atbCysoJUKsX69evh4uKirRiJiIiIiHJEo6TXz88PYWFhSEtLg5GREUaOHInr16/j559/BgDY2Nhg0qRJWg2UiIiIiEhTGiW9bm5ucHNzky+XLVsWhw8fxv3792FgYIDKlSujUKEcP/eCiIiIiEgrtJaZGhgYoGrVqtpqjoiIiIhIa9RKeq9evapR47Vr19ZoOyIiIiIibVIr6fXz81N40pogCArLWYmIiNA8MiIiIiIiLVEr6Q0ODlZYTktLw7x585CSkoIuXbrA1tYWABAVFYUdO3bAxMQE48eP1360REREREQaUCvprVOnjsLy7NmzIRaLsX37dhQuXFhe7u3tjZ49e6JXr144d+4cPD09tRstEREREZEGNHo4xYEDB9C2bVuFhFfGxMQEbdu2xf79+3McHBERERGRNmiU9CYnJ+PVq1dZrn/16pXCY4mJiIiIiHRJo6TXw8MDwcHBOHr0qNK6I0eOIDg4GPXq1ctxcERERERE2qDRPL3/+9//4O/vj5EjR8LKygoVK1YEADx9+hQvX76EjY0NpkyZotVAiYiIiIg0pVHSW7p0aezfvx9bt27F2bNn8ezZMwCAvb09+vXrhy5dusDY2Djb7R4+fBj79+/Hf//9h4SEBFSsWBF+fn7o2LGjwhRpO3bswJo1a/Ds2TPY2tpi9OjRaNy4sSYvhYiIiIi+Axo/ka1w4cLo3bs3evfurbVg1q9fj/LlyyMwMBDFixfHxYsXMWXKFLx48QLDhg0DABw6dAhTpkxBQEAA6tati9DQUAwbNgybNm2Ci4uL1mIhIiIiIv2htccQa8OKFStgaWkpX/bw8MD79+/x119/YciQITAwMMDixYvRsmVLjBo1CgBQt25d3L9/H8uWLcPq1at1FDkRERER5WdqP5HNwMAAa9euRaFCheDv7//NbUQiETZs2JCtYD5PeGWqVauG7du3IykpCe/evcPjx4+VHnzh6+uLuXPnIi0tDUZGRtnaZ34jCAKSk5ORkpKi61AoD3z+Pr97946znnwnjI2NYWJiotaTLfWNkJ6p6xCISIsK0mda7Z5eqVQq/78gCN+sr04ddVy7dg2lS5eGmZkZrl27BgDyJ8DJ2NnZIT09HdHR0bCzs9PKfoFPryEpKUlr7akjKSkJbdq0ydN9Uv7QqVMnXYdAeWj//v0wNTXVdRh54vPraNKaSzqMhIhy08ePH7WW/6lLEAS1OxDUSnpDQkK+upxbwsPDERoaigkTJgAA4uPjAQDm5uYK9WTLsvXakp6ejoiICK22+S3s4SX6Pty7d0+jG34LIl7XiL4Purquqfsrv0Zjeq9evQo7OzuVwxEA4O3bt3j48CFq166tSfMAgBcvXmD06NFwd3dXazhFbhCLxbC3t8/TfX7+87bIoSFgYJin+6e8J/ur+Hv8qfu7I82EcO8MAKBq1aowMTHRcUB54/Prmml/D4jEvK4R6QshPVP+C44urmuRkZFq19Uo6fX398fcuXPRunVrlesvX76MsWPHatxLmpCQgAEDBqBYsWJYsmQJDAw+PUPDwsICAJCYmAgrKyuF+p+v1xaRSJTnPz9+nviIChlBZJCv7jUkohwQpBmQ/fBnamr63SS9Ctc1sSGTXiI9pYvrWnY6jDR6Itu3xmukpaXB0FCzi1pKSgoGDRqExMRErFmzBkWLFpWvq1y5MgAgKipKYZuoqCiIxWJUqFBBo30SERERkX5Tuxvx2bNniI2NlS9HRUXh6tWrSvUSEhKwdetWlCtXLtvBZGRkYNSoUYiKisKmTZtQunRphfUVKlRApUqVEBYWhqZNm8rLQ0ND4eHhUeBnbiAiIiKi3KF20rt7924sXboUIpEIIpEIK1euxMqVK5XqCYIAQ0NDTJs2LdvBTJs2DadOnUJgYCA+fPiAGzduyNf98MMPMDIywvDhwzFu3DjY2NjA3d0doaGhuHXrFjZu3Jjt/RERERHR90HtpNfHxwdVqlSBIAgYNWoU/Pz84ObmplBHJBLBxMQE1apVQ8mSJbMdzIULFwAAc+bMUVp34sQJWFtbo1WrVkhOTsbq1auxatUq2NraYunSpXB1dc32/oiIiIjo+6B20mtnZyefA3f27Nlwc3PT+hjakydPqlWvc+fO6Ny5s1b3TURERET6S6OpAdq3b6/tOIiIiIiIco3G82E9fPgQu3btQkxMDOLj45VmdNDkMcRERERERLlBo6R37969+OWXX1CoUCHY2toqPSEN0N5jiImIiIiIckqjpHfp0qWoVq0aVq9eneVT2YiIiIiI8guNHk7x8uVLdOzYkQkvERERERUIGiW9Dg4OePnypbZjISIiIiLKFRolvYGBgdi5cyf++ecfbcdDRERERKR1Go3pXb16NYoWLYqePXvC3t4eZcuWhYGBYv4sEomwYsUKrQRJRERERJQTGiW99+/fBwCULVsWHz9+RGRkpFIdkUiUs8iIiIiIiLREo6RX3SenERERERHlBxqN6SUiIiIiKkg0fiKbzIcPH/DhwwdIpVKldeXKlctp80REREREOaZx0rt582asX78e0dHRWdaJiIjQtHkiIiIiIq3RaHjDli1b8Ntvv8HGxgajRo2CIAjo3bs3Bg4ciJIlS6Jq1aqYOXOmtmMlIiIiItKIRknvxo0b4eXlhTVr1qBLly4AgIYNG2L06NEIDQ3Fx48f8f79e23GSURERESkMY2S3qdPn6Jx48YAALFYDABIT08HABQtWhSdOnXC5s2btRQiEREREVHOaJT0Fi1aFJmZmQAAMzMzmJiY4MWLF/L1RYoUwevXr7UTIRERERFRDmmU9FapUgV3796VL9eoUQNbtmxBXFwcnj9/jm3btqFSpUraipGIiIiIKEc0mr2hTZs22Lp1K9LS0mBkZIThw4fjp59+QqNGjT41WqgQlixZos04iYhIDwjpmboOgfKAIAgA+HTW70FB+kxrlPR27NgRHTt2lC/XqlULhw4dwsmTJ2FoaAhPT0/Y2tpqLUgiItIPSWsu6ToEIvpO5fjhFDIVKlRA7969tdUcEREREZHWqJ30pqamYubMmahSpQr8/PyyrBccHIyHDx9i8uTJ8pkdiIjo+2VsbIwTJ07oOgzKI8nJyWjVqhUA4ODBgzAxMdFxRJRXjI2NdR3CV6md9G7btg179uxBaGjoV+s1atQI8+bNg4ODA3r06JHjAImIqGATiURMfL5TJiYmfO8p31B79obDhw+jefPmqFChwlfr2djY4Mcff8ShQ4dyHBwRERERkTaonfTev38ftWrVUquuq6sr7t27p3FQRERERETapHbSm56ervYYXbFYjLS0NI2DIiIiIiLSJrWT3lKlSuHBgwdq1X3w4AFKlSqlcVBERERERNqkdtJbr1497Nu3D2/evPlqvTdv3mDfvn2oV69ejoMjIiIiItIGtZPeAQMGIDU1Fb1798bNmzdV1rl58yb69OmD1NRU9O/fX2tBEhERERHlhNpTllWoUAF//vknxowZg27duqFChQqQSCQoUqQIPn78iAcPHuDp06cwNjbGggULYGNjk5txExERERGpLVtPZGvUqBH279+P1atX4/Tp0zh+/Lh8XalSpdC5c2cMGDDgm9OaERERERHlpWw/htja2hrTpk0DAHz48AEfP35EkSJFYGZmpvXgiIiIiIi0IdtJ7+fMzMyY7BIRERFRvqf2jWxERERERAUVk14iIiIi0ntMeomIiIhI7zHpJSIiIiK9x6SXiIiIiPQek14iIiIi0ntMeomIiIhI7zHpJSIiIiK9x6SXiIiIiPQek14iIiIi0nv5Lul98uQJpk6dirZt2+KHH35Aq1atVNbbsWMHWrRoAScnJ7Rp0wanTp3K40iJiIiIqKDId0nvgwcPcObMGVSsWBF2dnYq6xw6dAhTpkyBj48PVq9eDRcXFwwbNgw3btzI22CJiIiIqEAopOsAvuTt7Y2mTZsCAAIDA/Hvv/8q1Vm8eDFatmyJUaNGAQDq1q2L+/fvY9myZVi9enVehktEREREBUC+6+k1MPh6SNHR0Xj8+DF8fHwUyn19fXHp0iWkpaXlZnhEREREVADlu57eb4mKigIA2NraKpTb2dkhPT0d0dHRWQ6LyC5BEJCUlKSVttSVnJycp/sjIt1ISkqCIAi6DoNI6z7/HuN5TrlNEASIRCK16ha4pDc+Ph4AYG5urlAuW5at14b09HRERERorT11pKam5un+iEg37t27h8KFC+s6DCKt+/x7jOc55QUjIyO16hW4pDcvicVi2Nvb5+k+2dNL9H1wcHCAiYmJrsMg0rrPv8d4nlNui4yMVLtugUt6LSwsAACJiYmwsrKSlyckJCis1waRSARTU1OttafuPolI/5mamjIZIL30+fcYz3PKbdnJmwpc0lu5cmUAn8b2yv4vWxaLxahQoYKuQtM+aSY4Ekr/yca78Q+e74A0U9cREBF9twpc0luhQgVUqlQJYWFh8qnNACA0NBQeHh5qj+soCKQRJ3UdAuUh/oFDRESUe/Jd0pucnIwzZ84AAGJjY/HhwweEhYUBAOrUqQNLS0sMHz4c48aNg42NDdzd3REaGopbt25h48aNugydiIiIiPKpfJf0vnnzBiNHjlQoky0HBwfD3d0drVq1QnJyMlavXo1Vq1bB1tYWS5cuhaurqy5C1ipjY2OcOHFC12FQHklOTpY/avvgwYMc+/YdMTY21nUIRETflXyX9FpbW+PevXvfrNe5c2d07tw5DyLKWyKRiInPd8rExITvPRERUS7Jd09kIyIiIiLSNi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o9JLxERERHpPSa9RERERKT3mPQSERERkd5j0ktEREREeq+QrgMgkhEEASkpKboOI08lJyer/P/3wtjYGCKRSNdhEOUaXtd4XaP8g0kv5QuCICAgIAC3b9/WdSg606pVK12HkOecnZ2xYsUKfkGQXuJ1jdc1yl84vIHyDV4giEjf8LpGlH+IBEEQdB2EJh4+fIgZM2bg+vXrKFKkCNq2bYtRo0bByMhIK+3L/jJ3cnLSSnv0bd/jz4DAp9cNfJ9fjvwZkPQdr2vf3+eb17W8lZ18rUAOb4iPj0fv3r1RqVIlLFmyBHFxcZgzZw5SUlIwdepUXYdHGhKJRDAxMdF1GEREWsPrGlH+USCT3q1bt+Ljx49YunQpihUrBgDIzMzEtGnTMGjQIJQuXVq3ARIRERFRvlIgx/SePXsWHh4e8oQXAHx8fCCVSnHhwgXdBUZERERE+VKB7OmNiopCx44dFcrMzc1hZWWFqKgore1HEAQkJSVprT0iIiIi0h5BENQeQ10gk96EhASYm5srlVtYWCA+Pl5r+0lPT0dERITW2iMiIiIi7VJ3EoMCmfTmFbFYDHt7e12HQUREREQqREZGql23QCa95ubmSExMVCqPj4+HhYWF1vYjEolgamqqtfaIiIiISHuyMz1cgbyRrXLlykpjdxMTE/Hq1StUrlxZR1ERERERUX5VIJPeBg0a4OLFi0hISJCXhYWFwcDAAJ6enjqMjIiIiIjyowKZ9Hbr1g1FihTB0KFDcf78eezatQtz585Ft27dOEcvERERESkpkEmvhYUFNmzYAENDQwwdOhR//PEHOnXqhMDAQF2HRkRERET5UIG8kQ0A7OzssH79el2HQUREREQFQIHs6SUiIiIiyg4mvURERESk95j0EhEREZHeY9JLRERERHqvwN7IltvS09MhCAJu376t61CIiIiISIW0tDS1n8rGpDcL2XmsHRERERHlPZFIpHbOJhIEQcjleIiIiIiIdIpjeomIiIhI7zHpJSIiIiK9x6SXiIiIiPQek14iIiIi0ntMeomIiIhI7zHpJSIiIiK9x6SXiIiIiPQek14iIiIi0ntMeomIiIhI7zHpJSIiIiK9x6SXiIiIiPQek14iIiIi0ntMeomIiIhI7zHpJSIiIiK9x6SXiIiIiPQek14iIiIi0ntMeomIiIhI7zHpJcqmwMBAtGrVSmvtpaWlYf369ejQoQNcXV3h7OyM1q1bY8mSJUhISAAAxMTEwMHBAWFhYUrbq1oXGBgIBwcHODg4oFq1aqhduzY6dOiAefPm4fnz51qLnYjoW2JiYjBlyhQ0btwYjo6OqFOnDvr166dwzVqyZAlcXV1Vbq9qnez65uDgAEdHR3h5eaFfv37YsWMH0tPTc/X1UMFVSNcBEBU0Q4YMQVJSklbaSk1NRf/+/XHjxg307NkTo0aNgpGRESIiIhASEoLExET88ssvGrVdoUIFzJ8/H4IgIDExEf/++y+2bt2KrVu3YsmSJahXr55WXgMRUVZu3LiB/v37w9LSEgMGDIC9vT0+fPiAM2fOYNy4cahUqRKqVq2qUdt+fn5o1aoVMjIy8PLlS5w7dw6//vorduzYgXXr1sHMzEzLr4YKOia9RNlkY2OjtbYWLVqE8PBwrF27ViEJrVu3Lnr06IF//vlH47aNjY3h4uIiX27QoAF69OiBXr16YfTo0Thx4gS/FIgo16SmpmLUqFEoU6YMtm7dqnC98fb2Rvfu3WFubq5x+2XLllW4xvn6+sLHxweDBg3CnDlzMGPGjJyET3qIwxuIvvDgwQMMGDAA7u7uqFGjBlq0aIHVq1fL1385vGH37t1wcHDAnTt30L9/f7i4uKB58+bYu3fvV/eTkpKCLVu2oGnTpip7XQsXLgwPDw+tvS4AKFasGMaPH4/379/j0KFDWm2biPKf69evo2/fvqhZsyZcXV3RuXNnXLhwQb7+/fv3mDhxItzd3eHs7Ixu3brh6tWrCm34+flh0KBBCAsLQ4sWLeDq6gp/f388ffr0q/s+fPgwnj9/jjFjxqj8A7tq1aooV66cdl7o/9egQQP59ffDhw9abZsKPia9RF8ICAhAQkICZs6ciaCgIPTr1w/Jycnf3G7cuHHw8vLCsmXLUK1aNQQGBuLhw4dZ1v/333+RlJSE+vXrqx2bVCpFRkaGwj+pVKr29sCnXuRChQrhxo0b2dqOiAqWa9euwc/PD2lpaZgxYwaWLFmCJk2a4NmzZwCAzMxMDBgwAKdOncK4ceOwaNEimJqa4qeffsK///6r0FZERATWrl2LcePGYfbs2Xj69CnGjx//1f1fvXoVhoaG2RpK9eX1TZNrnJeXF9LT03Hnzp1sbUf6j8MbiD7z9u1bxMTEYNKkSfD29gbwKUlUR8+ePdGzZ08AgKurK86cOYMjR45gyJAhKuu/fPkSwKef6NQ1evRotetmpXDhwihevDhevXqV47aIKP+aN28eKlasiA0bNsDQ0BDAp4RQ5vTp07h16xbWrFkj/+Pby8sLzZs3R1BQEJYsWSKvm5iYiL1798LS0hIAkJSUhIkTJ+LFixcoU6aMyv3HxcXB0tISxsbGasWblJSE6tWrq1xnamqqVhsA5PG8fv1a7W3o+8Ckl+gzxYsXR/ny5bFgwQLEx8fDw8Mjywv6lz7/MjE1NUW5cuXw4sWLb24nEonUjm/cuHFKSfirV68wePBgtdsAAEEQsrVfIipYkpOTcfPmTYwZM0ae8H4pPDwcZmZmCr82icViNGvWDAcPHlSoW7VqVXnCCwD29vYA8NWkN7uMjY2xceNGpfLt27crxfM1giBoJR7SP0x6iT4jEomwdu1aLFy4EL/99pu852HixImoXbv2V7ctWrSowrJYLEZaWlqW9UuVKgUA2ZpCrEKFCnByclIoi4mJUXt74NPNJe/fv0fJkiWztR0RFRwJCQmQSqXy60xWdUqUKKFUXrJkScTHxyuUfXnDmVgsBvDpepKV0qVL49KlS0hNTUXhwoW/GbOBgYHS9Q341COdHXFxcQAAKyurbG1H+o9jeom+YGtri8WLF+Pvv/9GSEgIjIyMEBAQgI8fP2p1P46OjjA1NcW5c+e02u63XLp0CRkZGahZs2ae7peI8k7RokVhYGAgH0alioWFBd68eaNU/vr1a1hYWOQ4hjp16iAjIwOXLl3KcVvZce7cORgZGWU5VIK+X0x6ibIgFotRp04dDBw4EB8+fPjql4cmjI2N0b17dxw7dgyXL19WWp+amqr1L4v4+HjMnz8fxYsXh6+vr1bbJqL8w9TUFC4uLti3bx8yMzNV1qlVqxY+fPiA8+fPy8syMjJw/Phx1KpVK8cx/PjjjyhbtiwWLFigciaFe/fuaf1hOWfPnsWxY8fQvn37bI0Dpu8DhzcQfebu3bv4/fff4evriwoVKuDDhw8ICgpC+fLltTo/r8zIkSNx+/ZtDBw4ED179kS9evUgFotx9+5dbNq0CY0bN9Z42rKUlBT5DA2fP5ziw4cPWLZsGYoUKaLFV0JE+c3YsWPRp08f9OnTBz169ICFhQX+++8/FC9eHJ06dUKjRo3g7OyM8ePHY+zYsShZsiRCQkLw8uVLLF68OMf7L1y4MP7880/0798fHTt2RJ8+feQPpzh//jy2b9+OHTt2ZOtm3s89f/4cN27cQEZGBl69eoVz585h3759qFGjBiZMmJDj+En/MOkl+oyVlRVKliyJoKAgxMXFoWjRonBzc8O8efOyvBkkJwoXLoy1a9di8+bN2L9/P7Zs2QKpVIqKFSuibdu26N27t8ZtR0dHo2vXrhCJRDAzM0OFChXQqlUr9OrVS+MvGSIqONzc3BAcHIw///wTEydOhIGBAapUqYJRo0YBAAwNDbFq1SrMnTsX8+bNk9/DsG7dOjg6OmolBhcXF+zZswerVq1CUFAQXr9+DVNTUzg5OWHBggUaP40NAEJCQhASEgKxWIxixYrBwcEB06ZNQ7t27VCoENMbUiYSeJsjEREREek5juklIiIiIr3HpJeIiIiI9B6TXiIiIiLSe0x6iYiIiEjvMeklIiIiIr3HpJeIiIiI9B6TXiIiIiLSe0x6iYiIiEjvMemlAs/Pzw9+fn66DiNX7N69Gw4ODoiJidF1KNmmz++LPnj8+DH69u2LWrVqwcHBAcePH9d1SFoRExMDBwcH7N69W2ttLlmyBA4ODlprTx9duXIFDg4OuHLlilbbDQ0NRZ06dfDx40ettqtN7969g4uLC86cOaPrUOgb+Jw+ynd2796NiRMnypcNDQ1RokQJeHp6YvTo0ShdurQOoyPSD4GBgYiJicHo0aNRtGhRrT12lkhbMjMzsWTJEvTq1QtFihRRWrd3717s3bsX9+7dQ1JSEkqVKgV3d3f06NEDTk5OAP7v+2Tnzp3yss/5+fnh3bt3OHjwoLzM29sbsbGxACB/jHvZsmXh4uKCTp06oUaNGgptFC9eHJ06dcKiRYvQsGFDbR8G0iImvZRvjRgxAtbW1khLS8ONGzewZ88eXLt2DQcPHkThwoXl9dauXavDKIkKnpSUFFy/fh0BAQHo1auXrsMhPVC7dm3cunULYrFYa22eOnUKjx49QteuXRXKU1JSMGzYMJw7dw61a9fGoEGDYGFhgdjYWBw+fBh79uzB6dOnUaZMGY33Xa1aNfz0008AgI8fPyIqKgphYWHYvn07+vTpo9AxAwDdu3dHSEgILl26BA8PD433S7mLSS/lWw0aNJD/Zd65c2cUL14cq1evxokTJ+Dr6yuvZ2RkpKsQqYBKSkqCqamprsPQmbdv3wIAzM3NtdZmamoqxGIxDAw4ai635Mfz9vP3/fPOCG3YtWsXatasqfTr3ty5c3Hu3DlMnDgRffr0UVg3bNgwrF+/Psf7Ll26NNq2batQNm7cOIwdOxbr169HxYoV0aNHD/k6Ozs7SCQS7Nmzh0lvPsarExUYbm5uAIDo6GiFclVjR9PS0rB48WI0a9YMjo6OaNiwIebOnYu0tDSFehcuXED37t3h5uYGV1dXtGjRAgsWLFCoExsbi4CAALi4uMDDwwOzZs3CuXPnVI5fO3z4MDp06ABnZ2e4u7tj3LhxiIuLU+v1PXjwAP7+/nB2dkaDBg2wfPlySKVSlXXPnDmDHj16wMXFBa6urhg4cCAePHjwzX3IxghfvXoVU6dOhbu7O2rWrImff/4Z8fHxCnWPHz+OgQMHwsvLC46OjmjatCmWLVuGzMxMpXa3bduGpk2bwtnZGZ06dUJ4eLjK/av7vgDAvn375D8l1q5dGz179sT58+ezfRwCAwPh6uqKp0+fYsCAAXB1dcW4ceOyPEaBgYHw9vZWKlc1rtPBwQG//fYbjh8/jlatWsHR0REtW7bE2bNnFerFxsbi119/RYsWLeTnxogRI9Qeqy2VSrF+/Xq0bNkSTk5OqFevHqZOnar0nnl7e2PQoEEIDw9Hp06d4OTkhCZNmmDv3r0Kr6Nx48YAPiUPDg4OCq83Li4OEydORL169eSvZ+fOnQr7kY3fPHToEBYuXIj69eujRo0a+PDhg/x4P3v2DIMGDYKrqyvq16+PTZs2AQDu3bsHf39/uLi4oHHjxjhw4IDS601ISMDMmTPRsGFDODo6olmzZli1apXS5yEhIQGBgYGoVasW3NzcMGHCBCQmJiq1d/fuXQQGBqJJkyZwcnKCp6cnJk6ciHfv3inVDQ8PR8eOHeHk5ISmTZti69at33h3FN28eRMDBgxA7dq14eLigtatW2PDhg0KdS5duiQ/b93c3DB48GA8fPhQoY7sfIuMjMTYsWNRu3ZteZKVkZGBZcuWoWnTpnB0dIS3tzcWLFig9DlS53wAgPfv3+P3339H69at4erqipo1a6J///64e/euQr2vve+qxvSGh4djxIgRaNSokfzzPmvWLKSkpHzzOKampuLcuXOoV6+eQvmLFy+wbds2eHp6KiW8wKfhcP369ctRL29WjI2NMXfuXBQrVgwrV66EIAgK6+vVq4dTp04plVP+wZ5eKjBkY6y+1TsllUoxePBgXLt2DV26dIGdnR3u37+PDRs24PHjx1i+fDmAT0nmoEGD4ODggBEjRsDIyAhPnjzBP//8I28rKSkJvXv3xqtXr+Dv74+SJUvi4MGDKm/WkI0dc3JywpgxY/DmzRsEBwfjn3/+wd69e78at6z9zMxMDBw4ECYmJti+fbvKnpO9e/ciMDAQXl5eGDduHJKTk7Flyxb06NEDe/bsgbW19TeP5W+//QZzc3MMGzYMjx49wpYtW/Ds2TOEhIRAJBIBAPbs2QNTU1P89NNPMDU1xeXLl7F48WJ8+PABEyZMkLe1Y8cOTJ06Fa6urujduzeio6MxePBgWFhYoGzZstl+XwBg6dKlWLJkCVxdXTFixAiIxWLcvHkTly9fhpeXV7aPQ0ZGBvr164datWphwoQJMDY2/uYxUte1a9dw9OhR9OjRA0WKFEFISAhGjBiBU6dOoXjx4gCA27dv4/r162jZsiXKlCmD2NhYbNmyBf7+/jh06BBMTEy+uo+pU6diz5496NChA/z8/BATE4NNmzbhzp072LJli8JPyk+ePMHIkSPRqVMntG/fHrt27UJgYCCqV6+OKlWqoFmzZihatChmz56NVq1aoUGDBvLxkq9fv0aXLl0gEonQs2dPWFpa4uzZs5g0aRI+fPiglGQsX74cYrEY/fr1Q1pamjyOzMxMDBgwAG5ubhg3bhwOHDiA3377DSYmJli4cCFat26N5s2bY+vWrZgwYQJcXFxQoUIFAEBycjJ69eqFuLg4dOvWDWXLlsX169exYMECvHr1CpMmTQIACIKAIUOG4Nq1a+jWrRvs7Oxw7NgxhXNT5uLFi4iOjkaHDh1gZWWFBw8eYPv27YiMjMT27dvl5/y9e/fQr18/WFpaYvjw4cjIyMCSJUtQokQJtc6FCxcuYNCgQShVqpT8evHw4UOcPn0avXv3lscyYMAAWFtbY9iwYUhJScHGjRvRvXt37N69W+nzO3LkSFSsWBGjR4+WJ1OTJ0/Gnj170KJFC/z000+4desWgoKC8PDhQyxbtkxh+2+dD8CnjoTjx4/jxx9/hLW1NV6/fo1t27ahV69eOHTokFJPa1bv+5fCwsKQkpKC7t27o1ixYrh16xY2btyIFy9eYPHixV89lv/++y/S09Pxww8/KJSfPXsWGRkZaNOmzTfeDUUfPnyQ/8LxufT09Gy1U6RIETRt2hQ7d+5EZGSk/BgCQPXq1bF+/Xo8ePAAEokkW+1SHhGI8pldu3YJEolEuHjxovDmzRvh+fPnQlhYmFC3bl3B0dFReP78uUL9Xr16Cb169ZIv7927V6hatapw9epVhXpbtmwRJBKJcO3aNUEQBOGvv/4SJBKJ8ObNmyxjWbdunSCRSIRjx47Jy1JSUoQff/xRkEgkwuXLlwVBEIS0tDTBw8NDaNWqlZCSkiKve+rUKUEikQiLFi366mueOXOmIJFIhJs3b8rL3rx5I9SqVUuQSCRCdHS0IAiC8OHDB8HNzU2YPHmywvavXr0SatWqpVT+Jdmxbd++vZCWliYvX716tSCRSITjx4/Ly5KTk5W2nzJlilCjRg0hNTVV4XW3bdtWXiYIgrBt2zZBIpFo9L48fvxYqFq1qjB06FAhMzNToa5UKs32cZgwYYIgkUiE+fPnf/XYfF6/cePGSuWLFy8WJBKJQplEIhGqV68uPHnyRF4WEREhSCQSISQkRF6m6lhev35dkEgkwp49e74az9WrVwWJRCLs379fofzs2bNK5Y0bNxYkEonCMX7z5o3g6OgozJkzR14WHR0tSCQSYc2aNQpt/vLLL4Knp6fw9u1bhfLRo0cLtWrVkr+Oy5cvCxKJRGjSpInSa5Md75UrV8rL4uPjBWdnZ8HBwUE4dOiQvPzhw4eCRCIRFi9eLC9btmyZ4OLiIjx69Eih3fnz5wvVqlUTnj17JgiCIBw7dkyQSCTC6tWr5XUyMjKEHj16CBKJRNi1a5e8XNXxP3jwoNKxGjJkiODk5CTExsbKyyIjI4Vq1aopvfdfysjIELy9vYXGjRsL8fHxCutk560gCELbtm0FDw8P4d27d/KyiIgIoWrVqsLPP/8sL5Odb2PGjFFoS3Z+TZo0SaF8zpw5gkQiES5duiQvU/d8SE1NVfqsRUdHC46OjsLSpUvlZV9732XrZNdEQVB93IOCggQHBweFY6zK9u3bBYlEIty7d0+hfNasWYJEIhHu3Lnz1e1lZNe8r/1r2bKlwjaNGzcWBg4cmGWbsu+Oz6+XgiAI//zzjyCRSBTOccpfOLyB8q0+ffrAw8MDDRs2xIgRI2BiYoIVK1Z882ersLAw2NnZoXLlynj79q38X926dQFA3ksr63k9ceJElsMIzp07h9KlS6NJkybyssKFC6NLly4K9f7991+8efMG3bt3V+idbdSoESpXrozTp09/NeYzZ87AxcUFzs7O8jJLS0u0bt1aod7FixeRkJCAli1bKrw2AwMD1KhRQ+3pgrp27arQO9O9e3cUKlRIYcqdz3tDZb0kbm5uSE5ORlRUlMLr7tatm8LY6vbt26No0aIK+1T3fTl+/DikUimGDh2qND5U1iOnyXHo3r27Wscmu+rVqwcbGxv5ctWqVWFmZqYwDOfzY5meno53797BxsYG5ubmuHPnzlfbDwsLQ9GiReHp6anwWqtXrw5TU1Ol12pvby8fCgR8Oo9sbW2VhgV9SRAEHD16FN7e3hAEQWFfXl5eSExMxH///aewTbt27bLsNe/cubP8/+bm5rC1tYWJiQl8fHzk5ZUrV4a5ublCbGFhYahVqxbMzc0VYqhXrx4yMzNx9epVAJ96/AoVKqTwvhoaGqq8Me/zGFNTU/H27Vv5Hfiy15SZmYnz58+jadOmKFeunLy+nZ2d/NeFr7lz5w5iYmLg7++v9KuO7Lx9+fIlIiIi0L59exQrVky+vmrVqqhXr57KKa+6deumsCyrI7vJSqZv374K62XUOR+MjIzkn7XMzEy8e/cOpqamsLW1VXl+fu19/9zndZKSkvD27Vu4urpCEIRvnvfv378HAFhYWCiUf/jwAQCUZnP4lqlTp+Kvv/5S+qfJVHSyfX85jZrsfVc1bIbyBw5voHxr6tSpsLW1RWJiInbt2oWrV6+qddPakydP8PDhwyxvJnjz5g0AwNfXFzt27MDkyZPxxx9/wMPDA82aNcOPP/4o/wKIjY2FjY2N/EtL5vMkBwCePXsGALC1tVXaX+XKlXHt2rWvxvzs2TOlaXBUtff48WMAkP9U+iUzM7Ov7kemYsWKCstFihSBlZWVfAgJ8Gn4x59//onLly/Lv2hkZOMmZa/7y/bEYrH852oZdd+Xp0+fwsDAAHZ2dlnGn93jUKhQoVwZ4wdAYQiHjIWFBRISEuTLKSkpCAoKwu7duxEXF6cw5k/VGNTPPXnyBImJid88bt+K58vxv196+/YtEhISsG3bNmzbti3LOp/LaihN4cKFYWlpqVBWtGhRlClTRumzVLRoUYVj9eTJE9y7dy/L1yuLITY2FlZWVkrJj6rP4Pv377F06VKEhoYqHS/Z8X/79i1SUlKUzmVZm9+ag1WWRH7tZ+2vXSfs7Oxw/vx5pZvVvjzGsbGxMDAwULoGWVlZwdzcXOEzDKh3PkilUgQHB2Pz5s2IiYlRGLf/eXKeVUxZefbsGRYvXoyTJ08qnX9fXlOyInwxPlb22c7uvL3Ozs4qpyyzsLDIdpIq23dWifeX5zjlH0x6Kd/6/CLVtGlT9OjRA2PHjkVYWNhX/8qXSqWQSCRKU8rIyJIfY2NjbNq0CVeuXMHp06dx7tw5hIaGYtu2bVi3bh0MDQ21/6JySPYFMHfuXFhZWSmt11bMCQkJ6NWrF8zMzDBixAjY2NigcOHC+O+//zB//vwse8a/Rt33RR3ZPQ6f92R9S1ZfWKpu4FO1ry9jBIDp06dj9+7d6N27N1xcXFC0aFGIRCKFcZpZkUqlKFGiBObPn69y/ZfJpabngOw9bdOmDdq3b6+yzpe9Yln19mUVgzrHSiqVwtPTE/3791dZt1KlSirLv2bUqFG4fv06+vXrh2rVqsHU1BRSqRT9+/fP9zcdZTUjgrqJlTrnw8qVK7Fo0SJ07NgRI0eOhIWFBQwMDDBr1iyVx0edXt7MzEz89NNPiI+PR//+/VG5cmWYmpoiLi4OgYGB37yGyJLt+Ph4hWtD5cqVAXwaf12tWrVvxpEbZDfLfvkHkiyxl43lp/yHSS8VCIaGhhgzZgz8/f2xadMmDBw4MMu6NjY2uHv3Ljw8PL75xWBgYAAPDw94eHhg4sSJWLlyJRYuXIgrV66gXr16KF++PCIjIyEIgkJbT58+VWhH9nPoo0ePlHqoHj16pPBzqSrlypXDkydPlMofPXqksCzrPS1RooTSXc3Z8eTJE/mwAuBTz8WrV6/QoEEDAMDff/8t7x2rXbu2vN6Xsw3IXteTJ08UXnd6ejpiYmJQtWpVeZm674uNjQ2kUikePnyY5Zeato6DKubm5go9jzKyXjpNHDlyBO3atUNgYKC8LDU19Zu9vMCn43Hp0iXUrFlTqzfgfcnS0hJFihSBVCrV+jHNDhsbGyQlJX0zhvLly+Py5cv4+PGjwh/BX35m4uPjcenSJQwfPhzDhg2Tl8t+LZCxtLSEsbGxWp9DVWTn5P3797OM/fPrxJeioqJQvHjxb05JVr58eUilUjx58kTh15DXr18jISEB5cuX/2asXzpy5Ajc3d0xa9YshfKEhASNE7j79+/j8ePH+P3339GuXTt5+YULF9TaXpbcyp6wJ9OgQQMYGhriwIEDCu3mlY8fP+L48eMoW7as0q9Rsuvj136lIt3imF4qMNzd3eHs7IwNGzYgNTU1y3o+Pj6Ii4vD9u3bldalpKQgKSkJwP+NGfucLMmSTf3j5eWFuLg4nDhxQl4nNTVVqW1HR0eUKFECW7duVZg26MyZM3j48CEaNWr01dfWsGFD3LhxA7du3ZKXvX37Vmk6p/r168PMzAxBQUEq7zpWdXeyKtu2bVPYfsuWLcjIyJAnvbJe0c97edLS0rB582aFdhwdHWFpaan0uvfs2aOUOKr7vjRt2hQGBgZYtmyZUm+QLB5tHQdVbGxskJiYqDBd08uXL3Hs2DGN21TV2xYSEpJl7/HnfHx8kJmZqTC7hUxGRobKBF3TGFu0aIEjR47g/v37Sutzckyzw8fHB9evX8e5c+eU1iUkJCAjIwPAp+QnIyMDW7Zska/PzMzExo0bFbbJqqfzy2nEDA0N4eXlhePHjyv8gfPw4UOlqfJUqV69OqytrREcHKz0nsjO21KlSqFatWrYu3evQp379+/jwoULaj3NS1bny/j/+usvhfXZYWhoqNSje/jwYbWnW1RF1TVEEAQEBwertb2joyPEYjH+/fdfhfKyZcuic+fOOH/+PEJCQpS2k0qlWLduHV68eKFx7FlJSUnBzz//jPfv3yMgIEDpj/f//vsPRYsWVZjRgfIX9vRSgdKvXz+MHDkSu3fvzvLGpLZt2+Lw4cP43//+hytXrqBmzZrIzMyUP1FnzZo1cHJywrJlyxAeHo6GDRuifPnyePPmDTZv3owyZcqgVq1aAD7d8LVx40aMHTsW/v7+sLKywoEDB+Q/OcouemKxGOPGjcPEiRPRq1cvtGzZUj5lWfny5VXOJ/m5/v37Y9++fejfvz/8/f3lU5aVK1cO9+7dk9czMzPDr7/+ip9//hkdOnSAr68vLC0t8ezZM5w5cwY1a9bE1KlTv3kc09PT0adPH/j4+ODRo0fYvHkzatWqJb9hz9XVFRYWFggMDISfnx9EIhH27dun9MUoFosxatQoTJ06Fb1794avry9iYmKwe/dupTG96r4vFStWREBAAJYvX44ePXqgefPmMDIywu3bt1GqVCmMHTtWa8dBFV9fX8yfPx/Dhg2Dn58fUlJSsGXLFtja2irdyKWuRo0aYd++fTAzM4O9vT1u3LiBixcvqhwv+aU6deqga9euCAoKQkREBDw9PSEWi/H48WOEhYVh0qRJ+PHHHzWK60tjx47FlStX0KVLF3Tu3Bn29vaIj4/Hf//9h0uXLuHvv//Wyn6+pl+/fjh58iQCAgLQvn17VK9eHcnJybh//z6OHDmCEydOwNLSEt7e3qhZsyb++OMPxMbGwt7eHkePHlXqPTczM0Pt2rWxZs0apKeno3Tp0rhw4YLKOZKHDx+Oc+fOoWfPnujevbs8iba3t1f4HKpiYGCAX3/9FYMHD0a7du3k06NFRUUhMjJS/uTIn3/+GQMGDEDXrl3RqVMn+ZRlRYsWVeiJzkrVqlXRvn17bNu2DQkJCahduzZu376NPXv2oGnTpgq/4KirUaNGWLZsGSZOnAhXV1fcv38fBw4cUPoMZ0flypVhY2OD33//HXFxcTAzM8ORI0fU/iOtcOHC8PLywqVLlzBy5EiFdYGBgYiOjsaMGTNw9OhRNG7cGObm5nj+/DnCwsIQFRWFli1bahw78Gm+6n379gH4dBPew4cPERYWhlevXqFv375KNxgCn26wbdy4Mcf05mNMeqlAad68OWxsbLBu3Tp06dJFZS+OrJdw/fr12LdvH44dOwYTExNYW1vDz89PfhOJ7Pnqu3btwrt371C8eHHUqVMHw4cPl888UKRIEWzYsAEzZsxAcHAwTE1N0a5dO7i6umL48OEK4+06dOgAY2NjrF69GvPnz4epqSmaNm2K8ePHf3Nu4VKlSiE4OBgzZszAqlWrUKxYMXTr1g2lSpWSz0sq07p1a5QqVQqrVq3C2rVrkZaWhtKlS8PNzQ0dOnRQ6zhOnToVBw4cwOLFi5Geno6WLVti8uTJ8ot18eLFsXLlSvz+++/4888/YW5ujjZt2sDDwwP9+vVTaKtr167IzMzE2rVrMXfuXEgkEqxYsQKLFi3S6H0BPs1Nam1tjY0bN2LhwoUwMTGBg4ODwhOStHEcVClevDiWLl2KOXPmYN68ebC2tsaYMWPw5MkTjZPeSZMmwcDAAAcOHEBqaipq1qyJv/76K8txq1/67bff4OjoiK1bt2LhwoUwNDRE+fLl0aZNG9SsWVOjmFQpWbIkduzYgWXLluHYsWPYsmULihUrBnt7+68+0EObTExMEBISgqCgIISFhWHv3r0wMzNDpUqVFD6bBgYGWLFiBWbNmoX9+/dDJBLB29sbgYGBSj97//HHH5g+fTo2b94MQRDg6emJ1atXo379+gr1qlatirVr12L27NlYvHgxypQpg+HDh+PVq1ffTHqBT79AbNiwAcuWLcO6desgCAIqVKigMNtLvXr1sGbNGixevBiLFy9GoUKFULt2bYwfP17tJHPGjBmwtrbGnj17cPz4cZQsWRKDBg1SK2lWJSAgAMnJyThw4ABCQ0Pxww8/ICgoCH/88YdG7QGf/iBeuXIlZsyYgaCgIBQuXBjNmjVDz549lZ50lpWOHTti+PDheP78ucINeSYmJli9ejV2796NvXv3Yvny5UhJSUGpUqXg7u6O+fPnK80tnF0RERH4+eefIRKJUKRIEZQtWxaNGzdG586dFWbZkXn48CHu37+PX375JUf7pdwlEvL7KH6ifGj9+vWYPXs2zp49m+OLa16SPUBj586dKu9kJiLKLzIzM+Hr6wsfHx+MGjVK1+F81cyZMxEeHo7du3ezpzcf45heom/48pGZqamp2LZtGypVqlSgEl4iooLE0NAQI0eOxObNm7M9RVleevfuHXbu3IlRo0Yx4c3nOLyB6BuGDRuGcuXKoWrVqvjw4QP279+PqKioLKeQIiIi7fD19YWvr6+uw/iq4sWL4/r167oOg9TApJfoG7y8vLBz504cOHAAmZmZsLe3x8KFC/P9hZiIiIj+D8f0EhEREZHe45heIiIiItJ7THqJiIiISO8x6SUiIiIivcekl4iIiIj0HpNeIiIiItJ7THqJiIiISO8x6SUiIiIivcekl4iIiIj03v8Dd/js0df6yE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4656244" y="1762277"/>
            <a:ext cx="19545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Pacientes con niveles altos </a:t>
            </a:r>
            <a:r>
              <a:rPr lang="es-MX" dirty="0">
                <a:latin typeface="Century Gothic" panose="020B0502020202020204" pitchFamily="34" charset="0"/>
              </a:rPr>
              <a:t>de colesterol </a:t>
            </a:r>
            <a:r>
              <a:rPr lang="es-MX" dirty="0" smtClean="0">
                <a:latin typeface="Century Gothic" panose="020B0502020202020204" pitchFamily="34" charset="0"/>
              </a:rPr>
              <a:t>total tienen mayor riesgo a padecer CHD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96" y="1321377"/>
            <a:ext cx="4183949" cy="252000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9790214" y="4818066"/>
            <a:ext cx="227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Alrededor del 40% de los pacientes diabéticos tienen riesgo a CHD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131" y="1321377"/>
            <a:ext cx="3469922" cy="252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96" y="4173427"/>
            <a:ext cx="3379310" cy="2520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1038952" y="952045"/>
            <a:ext cx="103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¿</a:t>
            </a:r>
            <a:r>
              <a:rPr lang="es-AR" b="1" dirty="0" smtClean="0">
                <a:latin typeface="Century Gothic" panose="020B0502020202020204" pitchFamily="34" charset="0"/>
              </a:rPr>
              <a:t>Existe relación entre ciertos factores médicos y el desarrollo de enfermedades coronarias?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33" b="93460" l="0" r="99010">
                        <a14:foregroundMark x1="19307" y1="9466" x2="19307" y2="9466"/>
                        <a14:foregroundMark x1="23267" y1="9811" x2="23267" y2="9811"/>
                        <a14:foregroundMark x1="21287" y1="11876" x2="21287" y2="11876"/>
                        <a14:foregroundMark x1="24752" y1="12220" x2="24752" y2="12220"/>
                        <a14:foregroundMark x1="27723" y1="12565" x2="27723" y2="12565"/>
                        <a14:foregroundMark x1="27723" y1="12565" x2="27723" y2="12565"/>
                        <a14:foregroundMark x1="29579" y1="12565" x2="29579" y2="12565"/>
                        <a14:foregroundMark x1="29579" y1="12565" x2="29579" y2="12565"/>
                        <a14:foregroundMark x1="32054" y1="12220" x2="32054" y2="12220"/>
                        <a14:foregroundMark x1="33540" y1="12220" x2="33540" y2="12220"/>
                        <a14:foregroundMark x1="34777" y1="12220" x2="34777" y2="12220"/>
                        <a14:foregroundMark x1="34777" y1="8606" x2="34777" y2="8606"/>
                        <a14:foregroundMark x1="33045" y1="7917" x2="33045" y2="7917"/>
                        <a14:foregroundMark x1="30322" y1="8606" x2="30322" y2="8606"/>
                        <a14:foregroundMark x1="28218" y1="8606" x2="28218" y2="8606"/>
                        <a14:foregroundMark x1="26485" y1="8606" x2="26485" y2="8606"/>
                        <a14:foregroundMark x1="25000" y1="8606" x2="25000" y2="8606"/>
                        <a14:foregroundMark x1="25743" y1="11532" x2="25743" y2="11532"/>
                        <a14:foregroundMark x1="61139" y1="14286" x2="61139" y2="14286"/>
                        <a14:foregroundMark x1="63861" y1="14286" x2="63861" y2="14286"/>
                        <a14:foregroundMark x1="63119" y1="16695" x2="63119" y2="16695"/>
                        <a14:foregroundMark x1="65842" y1="16351" x2="65842" y2="16351"/>
                        <a14:foregroundMark x1="66337" y1="13597" x2="66337" y2="13597"/>
                        <a14:foregroundMark x1="68317" y1="13253" x2="68317" y2="13253"/>
                        <a14:foregroundMark x1="68317" y1="15318" x2="68317" y2="15318"/>
                        <a14:foregroundMark x1="70668" y1="14630" x2="70668" y2="14630"/>
                        <a14:foregroundMark x1="73144" y1="14630" x2="73144" y2="14630"/>
                        <a14:foregroundMark x1="75371" y1="13253" x2="75371" y2="13253"/>
                        <a14:foregroundMark x1="74629" y1="14974" x2="74629" y2="14974"/>
                        <a14:foregroundMark x1="73144" y1="12909" x2="73144" y2="12909"/>
                        <a14:foregroundMark x1="70173" y1="12565" x2="70173" y2="12565"/>
                        <a14:foregroundMark x1="71411" y1="12565" x2="71411" y2="12565"/>
                        <a14:foregroundMark x1="76361" y1="14630" x2="76361" y2="14630"/>
                        <a14:foregroundMark x1="77351" y1="12909" x2="77351" y2="12909"/>
                        <a14:foregroundMark x1="61139" y1="16351" x2="61139" y2="16351"/>
                        <a14:foregroundMark x1="65099" y1="18072" x2="65099" y2="18072"/>
                        <a14:foregroundMark x1="67079" y1="18072" x2="67079" y2="18072"/>
                        <a14:foregroundMark x1="68812" y1="16695" x2="68812" y2="16695"/>
                        <a14:foregroundMark x1="71411" y1="16695" x2="71411" y2="16695"/>
                        <a14:foregroundMark x1="73144" y1="17040" x2="73144" y2="17040"/>
                        <a14:foregroundMark x1="18688" y1="13597" x2="18688" y2="13597"/>
                        <a14:foregroundMark x1="21287" y1="13597" x2="21287" y2="13597"/>
                        <a14:foregroundMark x1="22772" y1="13597" x2="22772" y2="13597"/>
                        <a14:foregroundMark x1="25000" y1="14286" x2="25000" y2="14286"/>
                        <a14:foregroundMark x1="25990" y1="14286" x2="25990" y2="14286"/>
                        <a14:foregroundMark x1="30074" y1="10499" x2="30074" y2="10499"/>
                        <a14:foregroundMark x1="35520" y1="11188" x2="35520" y2="11188"/>
                        <a14:foregroundMark x1="35767" y1="13941" x2="35767" y2="13941"/>
                        <a14:foregroundMark x1="21287" y1="8606" x2="21287" y2="8606"/>
                        <a14:foregroundMark x1="23020" y1="8606" x2="23020" y2="8606"/>
                        <a14:foregroundMark x1="17450" y1="10843" x2="17450" y2="10843"/>
                        <a14:foregroundMark x1="990" y1="4131" x2="990" y2="4131"/>
                        <a14:foregroundMark x1="4703" y1="4131" x2="4703" y2="4131"/>
                        <a14:foregroundMark x1="2475" y1="5508" x2="2475" y2="5508"/>
                        <a14:foregroundMark x1="5941" y1="5852" x2="5941" y2="5852"/>
                        <a14:foregroundMark x1="7673" y1="5508" x2="7673" y2="5508"/>
                        <a14:foregroundMark x1="9530" y1="4475" x2="9530" y2="4475"/>
                        <a14:foregroundMark x1="11262" y1="4819" x2="11262" y2="4819"/>
                        <a14:foregroundMark x1="12500" y1="5164" x2="12500" y2="5164"/>
                        <a14:foregroundMark x1="14233" y1="5164" x2="14233" y2="5164"/>
                        <a14:foregroundMark x1="15718" y1="5164" x2="15718" y2="5164"/>
                        <a14:foregroundMark x1="18441" y1="5164" x2="18441" y2="5164"/>
                        <a14:foregroundMark x1="20545" y1="5164" x2="20545" y2="5164"/>
                        <a14:foregroundMark x1="23762" y1="4819" x2="23762" y2="4819"/>
                        <a14:foregroundMark x1="16708" y1="6196" x2="16708" y2="6196"/>
                        <a14:foregroundMark x1="25000" y1="6885" x2="25000" y2="6885"/>
                        <a14:foregroundMark x1="28218" y1="5508" x2="28218" y2="5508"/>
                        <a14:foregroundMark x1="34282" y1="5164" x2="34282" y2="5164"/>
                        <a14:foregroundMark x1="37500" y1="4819" x2="37500" y2="4819"/>
                        <a14:foregroundMark x1="39604" y1="4819" x2="39604" y2="4819"/>
                        <a14:foregroundMark x1="41832" y1="5508" x2="41832" y2="5508"/>
                        <a14:foregroundMark x1="43317" y1="6196" x2="43317" y2="6196"/>
                        <a14:foregroundMark x1="45050" y1="5852" x2="45050" y2="5852"/>
                        <a14:foregroundMark x1="47772" y1="5852" x2="47772" y2="5852"/>
                        <a14:foregroundMark x1="49629" y1="5508" x2="49629" y2="5508"/>
                        <a14:foregroundMark x1="50619" y1="6196" x2="50619" y2="6196"/>
                        <a14:foregroundMark x1="52104" y1="6196" x2="52104" y2="6196"/>
                        <a14:foregroundMark x1="54332" y1="5508" x2="54332" y2="5508"/>
                        <a14:foregroundMark x1="55322" y1="5852" x2="55322" y2="5852"/>
                        <a14:foregroundMark x1="57302" y1="5852" x2="57302" y2="5852"/>
                        <a14:foregroundMark x1="58292" y1="5852" x2="58292" y2="5852"/>
                        <a14:foregroundMark x1="60149" y1="5852" x2="60149" y2="5852"/>
                        <a14:foregroundMark x1="61386" y1="5852" x2="61386" y2="5852"/>
                        <a14:foregroundMark x1="63119" y1="5852" x2="63119" y2="5852"/>
                        <a14:foregroundMark x1="64109" y1="5852" x2="64109" y2="5852"/>
                        <a14:foregroundMark x1="66832" y1="5852" x2="66832" y2="5852"/>
                        <a14:foregroundMark x1="68936" y1="5852" x2="68936" y2="5852"/>
                        <a14:foregroundMark x1="72649" y1="5164" x2="72649" y2="5164"/>
                        <a14:foregroundMark x1="76361" y1="4819" x2="76361" y2="4819"/>
                        <a14:foregroundMark x1="79455" y1="4819" x2="79455" y2="4819"/>
                        <a14:foregroundMark x1="83168" y1="5508" x2="83168" y2="5508"/>
                        <a14:foregroundMark x1="86634" y1="5164" x2="86634" y2="5164"/>
                        <a14:foregroundMark x1="89233" y1="5164" x2="89233" y2="5164"/>
                        <a14:foregroundMark x1="91213" y1="5164" x2="91213" y2="5164"/>
                        <a14:foregroundMark x1="93688" y1="5508" x2="93688" y2="5508"/>
                        <a14:foregroundMark x1="95668" y1="5508" x2="95668" y2="5508"/>
                        <a14:foregroundMark x1="97153" y1="5508" x2="97153" y2="5508"/>
                        <a14:foregroundMark x1="98391" y1="5508" x2="98391" y2="5508"/>
                        <a14:foregroundMark x1="96906" y1="2754" x2="96906" y2="2754"/>
                        <a14:foregroundMark x1="95916" y1="1377" x2="95916" y2="1377"/>
                        <a14:foregroundMark x1="98639" y1="3442" x2="98639" y2="3442"/>
                        <a14:foregroundMark x1="92946" y1="2754" x2="92946" y2="2754"/>
                        <a14:foregroundMark x1="94431" y1="3098" x2="94431" y2="3098"/>
                        <a14:foregroundMark x1="93441" y1="1377" x2="93441" y2="1377"/>
                        <a14:foregroundMark x1="84901" y1="5164" x2="84901" y2="5164"/>
                        <a14:foregroundMark x1="81188" y1="5852" x2="81188" y2="5852"/>
                        <a14:foregroundMark x1="77599" y1="4475" x2="77599" y2="4475"/>
                        <a14:foregroundMark x1="77599" y1="4475" x2="77599" y2="4475"/>
                        <a14:foregroundMark x1="78960" y1="2410" x2="78960" y2="2410"/>
                        <a14:foregroundMark x1="80941" y1="2410" x2="80941" y2="2410"/>
                        <a14:foregroundMark x1="82178" y1="2410" x2="82178" y2="2410"/>
                        <a14:foregroundMark x1="84653" y1="2410" x2="84653" y2="2410"/>
                        <a14:foregroundMark x1="85891" y1="2410" x2="85891" y2="2410"/>
                        <a14:foregroundMark x1="86881" y1="2065" x2="86881" y2="2065"/>
                        <a14:foregroundMark x1="88985" y1="2065" x2="88985" y2="2065"/>
                        <a14:foregroundMark x1="87624" y1="4131" x2="87624" y2="4131"/>
                        <a14:foregroundMark x1="76114" y1="2065" x2="76114" y2="2065"/>
                        <a14:foregroundMark x1="69926" y1="2754" x2="69926" y2="2754"/>
                        <a14:foregroundMark x1="71163" y1="2410" x2="71163" y2="2410"/>
                        <a14:foregroundMark x1="65842" y1="2410" x2="65842" y2="2410"/>
                        <a14:foregroundMark x1="67327" y1="2410" x2="67327" y2="2410"/>
                        <a14:foregroundMark x1="59901" y1="2410" x2="59901" y2="2410"/>
                        <a14:foregroundMark x1="64604" y1="1721" x2="64604" y2="1721"/>
                        <a14:foregroundMark x1="62129" y1="2065" x2="62129" y2="2065"/>
                        <a14:foregroundMark x1="56807" y1="2410" x2="56807" y2="2410"/>
                        <a14:foregroundMark x1="53589" y1="2754" x2="53589" y2="2754"/>
                        <a14:foregroundMark x1="52351" y1="1377" x2="52351" y2="1377"/>
                        <a14:foregroundMark x1="48267" y1="2754" x2="48267" y2="2754"/>
                        <a14:foregroundMark x1="45792" y1="2065" x2="45792" y2="2065"/>
                        <a14:foregroundMark x1="42327" y1="2410" x2="42327" y2="2410"/>
                        <a14:foregroundMark x1="39109" y1="2754" x2="39109" y2="2754"/>
                        <a14:foregroundMark x1="37252" y1="2410" x2="37252" y2="2410"/>
                        <a14:foregroundMark x1="30074" y1="3098" x2="30074" y2="3098"/>
                        <a14:foregroundMark x1="31807" y1="2410" x2="31807" y2="2410"/>
                        <a14:foregroundMark x1="35025" y1="2410" x2="35025" y2="2410"/>
                        <a14:foregroundMark x1="27475" y1="2410" x2="27475" y2="2410"/>
                        <a14:foregroundMark x1="24505" y1="2065" x2="24505" y2="2065"/>
                        <a14:foregroundMark x1="22277" y1="2065" x2="22277" y2="2065"/>
                        <a14:foregroundMark x1="19554" y1="2065" x2="19554" y2="2065"/>
                        <a14:foregroundMark x1="13738" y1="2065" x2="13738" y2="2065"/>
                        <a14:foregroundMark x1="10520" y1="2065" x2="10520" y2="2065"/>
                        <a14:foregroundMark x1="7673" y1="2065" x2="7673" y2="2065"/>
                        <a14:foregroundMark x1="2475" y1="3442" x2="2475" y2="3442"/>
                        <a14:foregroundMark x1="6188" y1="3442" x2="6188" y2="3442"/>
                        <a14:foregroundMark x1="24257" y1="92083" x2="24257" y2="92083"/>
                        <a14:foregroundMark x1="25743" y1="92083" x2="25743" y2="92083"/>
                        <a14:foregroundMark x1="29332" y1="92083" x2="29332" y2="92083"/>
                        <a14:foregroundMark x1="31064" y1="92083" x2="31064" y2="92083"/>
                        <a14:foregroundMark x1="32550" y1="92083" x2="32550" y2="92083"/>
                        <a14:foregroundMark x1="34282" y1="92083" x2="34282" y2="92083"/>
                        <a14:foregroundMark x1="37005" y1="92083" x2="37005" y2="92083"/>
                        <a14:foregroundMark x1="35272" y1="93115" x2="35272" y2="93115"/>
                        <a14:foregroundMark x1="37995" y1="92771" x2="37995" y2="92771"/>
                        <a14:foregroundMark x1="27475" y1="92083" x2="27475" y2="92083"/>
                        <a14:foregroundMark x1="24752" y1="90534" x2="24752" y2="90534"/>
                        <a14:foregroundMark x1="26238" y1="90534" x2="26238" y2="90534"/>
                        <a14:foregroundMark x1="27475" y1="90534" x2="27475" y2="90534"/>
                        <a14:foregroundMark x1="28713" y1="90534" x2="28713" y2="90534"/>
                        <a14:foregroundMark x1="30074" y1="90189" x2="30074" y2="90189"/>
                        <a14:foregroundMark x1="31312" y1="90189" x2="31312" y2="90189"/>
                        <a14:foregroundMark x1="32797" y1="89845" x2="32797" y2="89845"/>
                        <a14:foregroundMark x1="34530" y1="89845" x2="34530" y2="89845"/>
                        <a14:foregroundMark x1="36015" y1="89845" x2="36015" y2="89845"/>
                        <a14:foregroundMark x1="3465" y1="4819" x2="3465" y2="4819"/>
                        <a14:foregroundMark x1="6436" y1="4819" x2="6436" y2="4819"/>
                        <a14:foregroundMark x1="8416" y1="4819" x2="8416" y2="4819"/>
                        <a14:foregroundMark x1="990" y1="5680" x2="990" y2="5680"/>
                        <a14:foregroundMark x1="4084" y1="5852" x2="4084" y2="5852"/>
                        <a14:foregroundMark x1="8663" y1="6024" x2="8663" y2="6024"/>
                        <a14:foregroundMark x1="24876" y1="93115" x2="24876" y2="93115"/>
                        <a14:foregroundMark x1="27970" y1="93115" x2="27970" y2="93115"/>
                        <a14:foregroundMark x1="29950" y1="92771" x2="29950" y2="92771"/>
                        <a14:foregroundMark x1="31931" y1="93287" x2="31931" y2="93287"/>
                        <a14:foregroundMark x1="33540" y1="92771" x2="33540" y2="92771"/>
                        <a14:foregroundMark x1="36262" y1="93287" x2="36262" y2="93287"/>
                        <a14:foregroundMark x1="26361" y1="92771" x2="26361" y2="92771"/>
                        <a14:foregroundMark x1="25371" y1="89329" x2="25371" y2="89329"/>
                        <a14:foregroundMark x1="27847" y1="91738" x2="27847" y2="91738"/>
                        <a14:foregroundMark x1="23391" y1="90706" x2="23391" y2="90706"/>
                        <a14:foregroundMark x1="24134" y1="89157" x2="24134" y2="89157"/>
                        <a14:foregroundMark x1="22772" y1="92427" x2="22772" y2="92427"/>
                        <a14:foregroundMark x1="23391" y1="93287" x2="23391" y2="93287"/>
                        <a14:foregroundMark x1="38490" y1="91050" x2="38490" y2="91050"/>
                        <a14:foregroundMark x1="38985" y1="92427" x2="38985" y2="92427"/>
                        <a14:foregroundMark x1="39109" y1="90361" x2="39109" y2="90361"/>
                        <a14:foregroundMark x1="26609" y1="89329" x2="26609" y2="893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8245" y="3798231"/>
            <a:ext cx="4505886" cy="3240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213756" y="1704214"/>
            <a:ext cx="1850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Century Gothic" panose="020B0502020202020204" pitchFamily="34" charset="0"/>
              </a:rPr>
              <a:t>Un </a:t>
            </a:r>
            <a:r>
              <a:rPr lang="es-MX" dirty="0">
                <a:latin typeface="Century Gothic" panose="020B0502020202020204" pitchFamily="34" charset="0"/>
              </a:rPr>
              <a:t>cuarto de los pacientes hipertensos presentan riesgo a padecer </a:t>
            </a:r>
            <a:r>
              <a:rPr lang="es-MX" dirty="0" smtClean="0">
                <a:latin typeface="Century Gothic" panose="020B0502020202020204" pitchFamily="34" charset="0"/>
              </a:rPr>
              <a:t>CHD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78033" y="4556264"/>
            <a:ext cx="1871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Century Gothic" panose="020B0502020202020204" pitchFamily="34" charset="0"/>
              </a:rPr>
              <a:t>El sobrepeso y obesidad </a:t>
            </a:r>
            <a:r>
              <a:rPr lang="es-MX" dirty="0" smtClean="0">
                <a:latin typeface="Century Gothic" panose="020B0502020202020204" pitchFamily="34" charset="0"/>
              </a:rPr>
              <a:t>contribuyen </a:t>
            </a:r>
            <a:r>
              <a:rPr lang="es-MX" dirty="0">
                <a:latin typeface="Century Gothic" panose="020B0502020202020204" pitchFamily="34" charset="0"/>
              </a:rPr>
              <a:t>a padecer enfermedades coronarias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1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AR" b="1" dirty="0" smtClean="0">
                <a:latin typeface="Century Gothic" panose="020B0502020202020204" pitchFamily="34" charset="0"/>
              </a:rPr>
              <a:t>4- Conclusiones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4" y="3182821"/>
            <a:ext cx="5399144" cy="3600000"/>
          </a:xfrm>
        </p:spPr>
      </p:pic>
      <p:sp>
        <p:nvSpPr>
          <p:cNvPr id="5" name="CuadroTexto 4"/>
          <p:cNvSpPr txBox="1"/>
          <p:nvPr/>
        </p:nvSpPr>
        <p:spPr>
          <a:xfrm>
            <a:off x="2717075" y="1518056"/>
            <a:ext cx="896112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El riego a padecer enfermedades coronarias es mayor en pacientes: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masculinos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>
                <a:latin typeface="Century Gothic" panose="020B0502020202020204" pitchFamily="34" charset="0"/>
              </a:rPr>
              <a:t>d</a:t>
            </a:r>
            <a:r>
              <a:rPr lang="es-MX" sz="2000" dirty="0" smtClean="0">
                <a:latin typeface="Century Gothic" panose="020B0502020202020204" pitchFamily="34" charset="0"/>
              </a:rPr>
              <a:t>e mayor edad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fumadores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>
                <a:latin typeface="Century Gothic" panose="020B0502020202020204" pitchFamily="34" charset="0"/>
              </a:rPr>
              <a:t>h</a:t>
            </a:r>
            <a:r>
              <a:rPr lang="es-MX" sz="2000" dirty="0" smtClean="0">
                <a:latin typeface="Century Gothic" panose="020B0502020202020204" pitchFamily="34" charset="0"/>
              </a:rPr>
              <a:t>ipertensos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diabéticos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con mayores índices de masa corporal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>
                <a:latin typeface="Century Gothic" panose="020B0502020202020204" pitchFamily="34" charset="0"/>
              </a:rPr>
              <a:t>c</a:t>
            </a:r>
            <a:r>
              <a:rPr lang="es-MX" sz="2000" dirty="0" smtClean="0">
                <a:latin typeface="Century Gothic" panose="020B0502020202020204" pitchFamily="34" charset="0"/>
              </a:rPr>
              <a:t>on niveles altos de presión arterial sistólica y diastólica</a:t>
            </a:r>
          </a:p>
          <a:p>
            <a:pPr lvl="4" algn="just">
              <a:lnSpc>
                <a:spcPct val="150000"/>
              </a:lnSpc>
            </a:pPr>
            <a:r>
              <a:rPr lang="es-MX" sz="2000" dirty="0" smtClean="0">
                <a:latin typeface="Century Gothic" panose="020B0502020202020204" pitchFamily="34" charset="0"/>
              </a:rPr>
              <a:t>con niveles altos de colesterol</a:t>
            </a:r>
          </a:p>
          <a:p>
            <a:pPr algn="just">
              <a:lnSpc>
                <a:spcPct val="150000"/>
              </a:lnSpc>
            </a:pPr>
            <a:endParaRPr lang="es-MX" sz="2000" dirty="0" smtClean="0">
              <a:latin typeface="Century Gothic" panose="020B0502020202020204" pitchFamily="34" charset="0"/>
            </a:endParaRPr>
          </a:p>
          <a:p>
            <a:pPr algn="just"/>
            <a:r>
              <a:rPr lang="es-MX" dirty="0">
                <a:latin typeface="Century Gothic" panose="020B0502020202020204" pitchFamily="34" charset="0"/>
              </a:rPr>
              <a:t> 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0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541</Words>
  <Application>Microsoft Office PowerPoint</Application>
  <PresentationFormat>Panorámica</PresentationFormat>
  <Paragraphs>79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Tema de Office</vt:lpstr>
      <vt:lpstr>Predicción del riesgo a padecer enfermedades coronarias - Modelos de aprendizaje automático con datos clínicos -</vt:lpstr>
      <vt:lpstr>Presentación de PowerPoint</vt:lpstr>
      <vt:lpstr>1- Problemática </vt:lpstr>
      <vt:lpstr>Exploración del conjunto de datos clínicos y desarrollo de un modelo de aprendizaje automático para la predicción de riesgo de enfermedades coronarias (CHD) destinado a autoridades y profesionales de la salud.</vt:lpstr>
      <vt:lpstr>3- Análisis exploratorio de los datos </vt:lpstr>
      <vt:lpstr>3- Análisis exploratorio de los datos </vt:lpstr>
      <vt:lpstr>3- Análisis exploratorio de los datos </vt:lpstr>
      <vt:lpstr>3- Análisis exploratorio de los datos </vt:lpstr>
      <vt:lpstr>4- Conclusiones</vt:lpstr>
      <vt:lpstr>5- Actividades en desarrollo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Predicción del riesgo a padecer enfermedades coronarias</dc:title>
  <dc:creator>Camila</dc:creator>
  <cp:lastModifiedBy>Camila</cp:lastModifiedBy>
  <cp:revision>58</cp:revision>
  <dcterms:created xsi:type="dcterms:W3CDTF">2023-10-23T14:07:40Z</dcterms:created>
  <dcterms:modified xsi:type="dcterms:W3CDTF">2023-10-26T00:34:23Z</dcterms:modified>
</cp:coreProperties>
</file>